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sldIdLst>
    <p:sldId id="262" r:id="rId2"/>
    <p:sldId id="257" r:id="rId3"/>
    <p:sldId id="263" r:id="rId4"/>
    <p:sldId id="258" r:id="rId5"/>
    <p:sldId id="265" r:id="rId6"/>
    <p:sldId id="259" r:id="rId7"/>
    <p:sldId id="260" r:id="rId8"/>
    <p:sldId id="266" r:id="rId9"/>
    <p:sldId id="267" r:id="rId10"/>
    <p:sldId id="268" r:id="rId11"/>
    <p:sldId id="269" r:id="rId12"/>
    <p:sldId id="270" r:id="rId13"/>
    <p:sldId id="271" r:id="rId14"/>
    <p:sldId id="272" r:id="rId15"/>
    <p:sldId id="273" r:id="rId16"/>
    <p:sldId id="274" r:id="rId17"/>
    <p:sldId id="276" r:id="rId18"/>
    <p:sldId id="277" r:id="rId19"/>
    <p:sldId id="278" r:id="rId20"/>
    <p:sldId id="279" r:id="rId21"/>
    <p:sldId id="281" r:id="rId22"/>
    <p:sldId id="280" r:id="rId23"/>
    <p:sldId id="299" r:id="rId24"/>
    <p:sldId id="282" r:id="rId25"/>
    <p:sldId id="290" r:id="rId26"/>
    <p:sldId id="283" r:id="rId27"/>
    <p:sldId id="284" r:id="rId28"/>
    <p:sldId id="291" r:id="rId29"/>
    <p:sldId id="285" r:id="rId30"/>
    <p:sldId id="286" r:id="rId31"/>
    <p:sldId id="292" r:id="rId32"/>
    <p:sldId id="287" r:id="rId33"/>
    <p:sldId id="288" r:id="rId34"/>
    <p:sldId id="293" r:id="rId35"/>
    <p:sldId id="289" r:id="rId36"/>
    <p:sldId id="294" r:id="rId37"/>
    <p:sldId id="295" r:id="rId38"/>
    <p:sldId id="296"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951" autoAdjust="0"/>
    <p:restoredTop sz="94660"/>
  </p:normalViewPr>
  <p:slideViewPr>
    <p:cSldViewPr snapToGrid="0">
      <p:cViewPr varScale="1">
        <p:scale>
          <a:sx n="73" d="100"/>
          <a:sy n="73" d="100"/>
        </p:scale>
        <p:origin x="39"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715012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675A9-8BF3-4825-96D3-C9A7CC317398}"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50394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23949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3793567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320754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675A9-8BF3-4825-96D3-C9A7CC317398}" type="datetimeFigureOut">
              <a:rPr lang="en-IN" smtClean="0"/>
              <a:t>11-03-2024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268020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675A9-8BF3-4825-96D3-C9A7CC317398}" type="datetimeFigureOut">
              <a:rPr lang="en-IN" smtClean="0"/>
              <a:t>11-03-2024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128331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53425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2673496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1784357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675A9-8BF3-4825-96D3-C9A7CC317398}"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130938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675A9-8BF3-4825-96D3-C9A7CC317398}"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392775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675A9-8BF3-4825-96D3-C9A7CC317398}" type="datetimeFigureOut">
              <a:rPr lang="en-IN" smtClean="0"/>
              <a:t>11-03-2024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358078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675A9-8BF3-4825-96D3-C9A7CC317398}" type="datetimeFigureOut">
              <a:rPr lang="en-IN" smtClean="0"/>
              <a:t>11-03-2024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2495384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675A9-8BF3-4825-96D3-C9A7CC317398}" type="datetimeFigureOut">
              <a:rPr lang="en-IN" smtClean="0"/>
              <a:t>11-03-2024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128562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675A9-8BF3-4825-96D3-C9A7CC317398}"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4342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675A9-8BF3-4825-96D3-C9A7CC317398}"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9953996-0267-4478-838E-4865DC91F704}" type="slidenum">
              <a:rPr lang="en-IN" smtClean="0"/>
              <a:t>‹#›</a:t>
            </a:fld>
            <a:endParaRPr lang="en-IN"/>
          </a:p>
        </p:txBody>
      </p:sp>
    </p:spTree>
    <p:extLst>
      <p:ext uri="{BB962C8B-B14F-4D97-AF65-F5344CB8AC3E}">
        <p14:creationId xmlns:p14="http://schemas.microsoft.com/office/powerpoint/2010/main" val="45285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DC675A9-8BF3-4825-96D3-C9A7CC317398}" type="datetimeFigureOut">
              <a:rPr lang="en-IN" smtClean="0"/>
              <a:t>11-03-2024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9953996-0267-4478-838E-4865DC91F704}" type="slidenum">
              <a:rPr lang="en-IN" smtClean="0"/>
              <a:t>‹#›</a:t>
            </a:fld>
            <a:endParaRPr lang="en-IN"/>
          </a:p>
        </p:txBody>
      </p:sp>
    </p:spTree>
    <p:extLst>
      <p:ext uri="{BB962C8B-B14F-4D97-AF65-F5344CB8AC3E}">
        <p14:creationId xmlns:p14="http://schemas.microsoft.com/office/powerpoint/2010/main" val="11983050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C3AC-62E7-3B24-BDA5-ABD070E57391}"/>
              </a:ext>
            </a:extLst>
          </p:cNvPr>
          <p:cNvSpPr>
            <a:spLocks noGrp="1"/>
          </p:cNvSpPr>
          <p:nvPr>
            <p:ph type="title"/>
          </p:nvPr>
        </p:nvSpPr>
        <p:spPr>
          <a:xfrm>
            <a:off x="1654629" y="365125"/>
            <a:ext cx="8289472" cy="1325563"/>
          </a:xfrm>
        </p:spPr>
        <p:txBody>
          <a:bodyPr>
            <a:normAutofit/>
          </a:bodyPr>
          <a:lstStyle/>
          <a:p>
            <a:r>
              <a:rPr lang="en-US" dirty="0"/>
              <a:t>      </a:t>
            </a:r>
            <a:r>
              <a:rPr lang="en-US" b="1" dirty="0"/>
              <a:t>DIABETICS PREDICTION USING</a:t>
            </a:r>
            <a:br>
              <a:rPr lang="en-US" b="1" dirty="0"/>
            </a:br>
            <a:r>
              <a:rPr lang="en-US" b="1" dirty="0"/>
              <a:t>               MACHINE LEARNING</a:t>
            </a:r>
            <a:endParaRPr lang="en-IN" b="1" dirty="0"/>
          </a:p>
        </p:txBody>
      </p:sp>
      <p:pic>
        <p:nvPicPr>
          <p:cNvPr id="5" name="Content Placeholder 4">
            <a:extLst>
              <a:ext uri="{FF2B5EF4-FFF2-40B4-BE49-F238E27FC236}">
                <a16:creationId xmlns:a16="http://schemas.microsoft.com/office/drawing/2014/main" id="{6CB5933B-BA5E-612A-FE3F-36412AC5B7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937" y="2205947"/>
            <a:ext cx="8017164" cy="4525384"/>
          </a:xfrm>
        </p:spPr>
      </p:pic>
    </p:spTree>
    <p:extLst>
      <p:ext uri="{BB962C8B-B14F-4D97-AF65-F5344CB8AC3E}">
        <p14:creationId xmlns:p14="http://schemas.microsoft.com/office/powerpoint/2010/main" val="229606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CBDAB-6992-C9C6-0A24-85EDFC4AB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8C80-CB04-3F25-725A-58AE2DBDB5C6}"/>
              </a:ext>
            </a:extLst>
          </p:cNvPr>
          <p:cNvSpPr>
            <a:spLocks noGrp="1"/>
          </p:cNvSpPr>
          <p:nvPr>
            <p:ph type="title"/>
          </p:nvPr>
        </p:nvSpPr>
        <p:spPr/>
        <p:txBody>
          <a:bodyPr/>
          <a:lstStyle/>
          <a:p>
            <a:br>
              <a:rPr lang="en-US" sz="2800" b="1" dirty="0"/>
            </a:br>
            <a:r>
              <a:rPr lang="en-US" sz="2800" b="1" dirty="0"/>
              <a:t>Histogram:</a:t>
            </a:r>
            <a:endParaRPr lang="en-IN" sz="2800" b="1" dirty="0"/>
          </a:p>
        </p:txBody>
      </p:sp>
      <p:sp>
        <p:nvSpPr>
          <p:cNvPr id="3" name="Content Placeholder 2">
            <a:extLst>
              <a:ext uri="{FF2B5EF4-FFF2-40B4-BE49-F238E27FC236}">
                <a16:creationId xmlns:a16="http://schemas.microsoft.com/office/drawing/2014/main" id="{FF696B5D-08A7-1A5F-7111-CCEA11461972}"/>
              </a:ext>
            </a:extLst>
          </p:cNvPr>
          <p:cNvSpPr>
            <a:spLocks noGrp="1"/>
          </p:cNvSpPr>
          <p:nvPr>
            <p:ph idx="1"/>
          </p:nvPr>
        </p:nvSpPr>
        <p:spPr>
          <a:xfrm>
            <a:off x="1218712" y="2385786"/>
            <a:ext cx="10378202" cy="3416300"/>
          </a:xfrm>
        </p:spPr>
        <p:txBody>
          <a:bodyPr/>
          <a:lstStyle/>
          <a:p>
            <a:pPr marL="0" indent="0">
              <a:buNone/>
            </a:pPr>
            <a:r>
              <a:rPr lang="en-US" dirty="0"/>
              <a:t>A histogram is a graph that shows the frequency of numerical data using rectangles. The height of a rectangle (the vertical axis) represents the distribution frequency of a variable (the amount, or how often that variable appears).</a:t>
            </a:r>
          </a:p>
          <a:p>
            <a:pPr marL="0" indent="0">
              <a:buNone/>
            </a:pPr>
            <a:r>
              <a:rPr lang="en-US" b="1" dirty="0" err="1">
                <a:solidFill>
                  <a:srgbClr val="0070C0"/>
                </a:solidFill>
              </a:rPr>
              <a:t>sns.histplot</a:t>
            </a:r>
            <a:r>
              <a:rPr lang="en-US" b="1" dirty="0">
                <a:solidFill>
                  <a:srgbClr val="0070C0"/>
                </a:solidFill>
              </a:rPr>
              <a:t>(data=</a:t>
            </a:r>
            <a:r>
              <a:rPr lang="en-US" b="1" dirty="0" err="1">
                <a:solidFill>
                  <a:srgbClr val="0070C0"/>
                </a:solidFill>
              </a:rPr>
              <a:t>df</a:t>
            </a:r>
            <a:r>
              <a:rPr lang="en-US" b="1" dirty="0">
                <a:solidFill>
                  <a:srgbClr val="0070C0"/>
                </a:solidFill>
              </a:rPr>
              <a:t>, x=feature, hue="Outcome", </a:t>
            </a:r>
            <a:r>
              <a:rPr lang="en-US" b="1" dirty="0" err="1">
                <a:solidFill>
                  <a:srgbClr val="0070C0"/>
                </a:solidFill>
              </a:rPr>
              <a:t>kde</a:t>
            </a:r>
            <a:r>
              <a:rPr lang="en-US" b="1" dirty="0">
                <a:solidFill>
                  <a:srgbClr val="0070C0"/>
                </a:solidFill>
              </a:rPr>
              <a:t>=True)</a:t>
            </a:r>
          </a:p>
        </p:txBody>
      </p:sp>
      <p:pic>
        <p:nvPicPr>
          <p:cNvPr id="6" name="Picture 5">
            <a:extLst>
              <a:ext uri="{FF2B5EF4-FFF2-40B4-BE49-F238E27FC236}">
                <a16:creationId xmlns:a16="http://schemas.microsoft.com/office/drawing/2014/main" id="{6314BBEE-ED88-448E-45B5-15EA46287248}"/>
              </a:ext>
            </a:extLst>
          </p:cNvPr>
          <p:cNvPicPr>
            <a:picLocks noChangeAspect="1"/>
          </p:cNvPicPr>
          <p:nvPr/>
        </p:nvPicPr>
        <p:blipFill>
          <a:blip r:embed="rId2"/>
          <a:stretch>
            <a:fillRect/>
          </a:stretch>
        </p:blipFill>
        <p:spPr>
          <a:xfrm>
            <a:off x="2103868" y="3773716"/>
            <a:ext cx="6684530" cy="2813354"/>
          </a:xfrm>
          <a:prstGeom prst="rect">
            <a:avLst/>
          </a:prstGeom>
        </p:spPr>
      </p:pic>
    </p:spTree>
    <p:extLst>
      <p:ext uri="{BB962C8B-B14F-4D97-AF65-F5344CB8AC3E}">
        <p14:creationId xmlns:p14="http://schemas.microsoft.com/office/powerpoint/2010/main" val="139842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85A62-BEFA-CAEB-98F3-CD5B59E4F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2B0AB-7486-2E1B-8296-712BECB69969}"/>
              </a:ext>
            </a:extLst>
          </p:cNvPr>
          <p:cNvSpPr>
            <a:spLocks noGrp="1"/>
          </p:cNvSpPr>
          <p:nvPr>
            <p:ph type="title"/>
          </p:nvPr>
        </p:nvSpPr>
        <p:spPr/>
        <p:txBody>
          <a:bodyPr/>
          <a:lstStyle/>
          <a:p>
            <a:br>
              <a:rPr lang="en-US" sz="2800" b="1" dirty="0"/>
            </a:br>
            <a:r>
              <a:rPr lang="en-US" sz="2800" b="1" dirty="0"/>
              <a:t>Box plot:</a:t>
            </a:r>
            <a:endParaRPr lang="en-IN" sz="2800" b="1" dirty="0"/>
          </a:p>
        </p:txBody>
      </p:sp>
      <p:sp>
        <p:nvSpPr>
          <p:cNvPr id="3" name="Content Placeholder 2">
            <a:extLst>
              <a:ext uri="{FF2B5EF4-FFF2-40B4-BE49-F238E27FC236}">
                <a16:creationId xmlns:a16="http://schemas.microsoft.com/office/drawing/2014/main" id="{2200225E-E567-117B-4EED-A9B816C7F4FC}"/>
              </a:ext>
            </a:extLst>
          </p:cNvPr>
          <p:cNvSpPr>
            <a:spLocks noGrp="1"/>
          </p:cNvSpPr>
          <p:nvPr>
            <p:ph idx="1"/>
          </p:nvPr>
        </p:nvSpPr>
        <p:spPr>
          <a:xfrm>
            <a:off x="595086" y="2378528"/>
            <a:ext cx="10378202" cy="3416300"/>
          </a:xfrm>
        </p:spPr>
        <p:txBody>
          <a:bodyPr/>
          <a:lstStyle/>
          <a:p>
            <a:pPr marL="0" indent="0">
              <a:buNone/>
            </a:pPr>
            <a:r>
              <a:rPr lang="en-US" dirty="0"/>
              <a:t>A box and whisker plot or diagram (otherwise known as a boxplot), is a graph </a:t>
            </a:r>
            <a:r>
              <a:rPr lang="en-US" dirty="0" err="1"/>
              <a:t>summarising</a:t>
            </a:r>
            <a:r>
              <a:rPr lang="en-US" dirty="0"/>
              <a:t> a set of data. The shape of the boxplot shows how the data is distributed and it also shows any outliers. It is a useful way to compare different sets of data as you can draw more than one boxplot per graph.</a:t>
            </a:r>
          </a:p>
          <a:p>
            <a:pPr marL="0" indent="0">
              <a:buNone/>
            </a:pPr>
            <a:r>
              <a:rPr lang="en-US" b="1" dirty="0" err="1">
                <a:solidFill>
                  <a:srgbClr val="0070C0"/>
                </a:solidFill>
              </a:rPr>
              <a:t>sns.boxplot</a:t>
            </a:r>
            <a:r>
              <a:rPr lang="en-US" b="1" dirty="0">
                <a:solidFill>
                  <a:srgbClr val="0070C0"/>
                </a:solidFill>
              </a:rPr>
              <a:t>(data=</a:t>
            </a:r>
            <a:r>
              <a:rPr lang="en-US" b="1" dirty="0" err="1">
                <a:solidFill>
                  <a:srgbClr val="0070C0"/>
                </a:solidFill>
              </a:rPr>
              <a:t>df</a:t>
            </a:r>
            <a:r>
              <a:rPr lang="en-US" b="1" dirty="0">
                <a:solidFill>
                  <a:srgbClr val="0070C0"/>
                </a:solidFill>
              </a:rPr>
              <a:t>, x="Outcome", y=feature ,hue="Outcome")</a:t>
            </a:r>
          </a:p>
          <a:p>
            <a:pPr marL="0" indent="0">
              <a:buNone/>
            </a:pPr>
            <a:endParaRPr lang="en-US" dirty="0"/>
          </a:p>
        </p:txBody>
      </p:sp>
      <p:pic>
        <p:nvPicPr>
          <p:cNvPr id="5" name="Picture 4">
            <a:extLst>
              <a:ext uri="{FF2B5EF4-FFF2-40B4-BE49-F238E27FC236}">
                <a16:creationId xmlns:a16="http://schemas.microsoft.com/office/drawing/2014/main" id="{706B85B7-8CFE-2945-8BEE-F10448633D6A}"/>
              </a:ext>
            </a:extLst>
          </p:cNvPr>
          <p:cNvPicPr>
            <a:picLocks noChangeAspect="1"/>
          </p:cNvPicPr>
          <p:nvPr/>
        </p:nvPicPr>
        <p:blipFill>
          <a:blip r:embed="rId2"/>
          <a:stretch>
            <a:fillRect/>
          </a:stretch>
        </p:blipFill>
        <p:spPr>
          <a:xfrm>
            <a:off x="6408057" y="4223655"/>
            <a:ext cx="4877288" cy="2269069"/>
          </a:xfrm>
          <a:prstGeom prst="rect">
            <a:avLst/>
          </a:prstGeom>
        </p:spPr>
      </p:pic>
    </p:spTree>
    <p:extLst>
      <p:ext uri="{BB962C8B-B14F-4D97-AF65-F5344CB8AC3E}">
        <p14:creationId xmlns:p14="http://schemas.microsoft.com/office/powerpoint/2010/main" val="325580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C1B0B-96F5-648A-6D76-C00FFA1B6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96A94-D5B2-91FC-3081-301B816D2BA6}"/>
              </a:ext>
            </a:extLst>
          </p:cNvPr>
          <p:cNvSpPr>
            <a:spLocks noGrp="1"/>
          </p:cNvSpPr>
          <p:nvPr>
            <p:ph type="title"/>
          </p:nvPr>
        </p:nvSpPr>
        <p:spPr/>
        <p:txBody>
          <a:bodyPr/>
          <a:lstStyle/>
          <a:p>
            <a:br>
              <a:rPr lang="en-US" sz="2800" b="1" dirty="0"/>
            </a:br>
            <a:r>
              <a:rPr lang="en-US" sz="2800" b="1" dirty="0"/>
              <a:t>Heat map:</a:t>
            </a:r>
            <a:endParaRPr lang="en-IN" sz="2800" b="1" dirty="0"/>
          </a:p>
        </p:txBody>
      </p:sp>
      <p:sp>
        <p:nvSpPr>
          <p:cNvPr id="3" name="Content Placeholder 2">
            <a:extLst>
              <a:ext uri="{FF2B5EF4-FFF2-40B4-BE49-F238E27FC236}">
                <a16:creationId xmlns:a16="http://schemas.microsoft.com/office/drawing/2014/main" id="{A589DEA9-1DD7-0883-7850-E6BFB9BB7EAA}"/>
              </a:ext>
            </a:extLst>
          </p:cNvPr>
          <p:cNvSpPr>
            <a:spLocks noGrp="1"/>
          </p:cNvSpPr>
          <p:nvPr>
            <p:ph idx="1"/>
          </p:nvPr>
        </p:nvSpPr>
        <p:spPr>
          <a:xfrm>
            <a:off x="1218712" y="2385786"/>
            <a:ext cx="10378202" cy="3416300"/>
          </a:xfrm>
        </p:spPr>
        <p:txBody>
          <a:bodyPr>
            <a:normAutofit lnSpcReduction="10000"/>
          </a:bodyPr>
          <a:lstStyle/>
          <a:p>
            <a:pPr marL="0" indent="0">
              <a:buNone/>
            </a:pPr>
            <a:r>
              <a:rPr lang="en-US" dirty="0"/>
              <a:t>A heatmap (or heat map) is a graphical representation of data where values are depicted by color. </a:t>
            </a:r>
          </a:p>
          <a:p>
            <a:pPr marL="0" indent="0">
              <a:buNone/>
            </a:pPr>
            <a:endParaRPr lang="en-US" dirty="0"/>
          </a:p>
          <a:p>
            <a:pPr marL="0" indent="0">
              <a:buNone/>
            </a:pPr>
            <a:endParaRPr lang="en-US" dirty="0"/>
          </a:p>
          <a:p>
            <a:pPr marL="0" indent="0">
              <a:buNone/>
            </a:pPr>
            <a:r>
              <a:rPr lang="en-US" b="1" dirty="0" err="1">
                <a:solidFill>
                  <a:srgbClr val="0070C0"/>
                </a:solidFill>
              </a:rPr>
              <a:t>plt.figure</a:t>
            </a:r>
            <a:r>
              <a:rPr lang="en-US" b="1" dirty="0">
                <a:solidFill>
                  <a:srgbClr val="0070C0"/>
                </a:solidFill>
              </a:rPr>
              <a:t>(</a:t>
            </a:r>
            <a:r>
              <a:rPr lang="en-US" b="1" dirty="0" err="1">
                <a:solidFill>
                  <a:srgbClr val="0070C0"/>
                </a:solidFill>
              </a:rPr>
              <a:t>figsize</a:t>
            </a:r>
            <a:r>
              <a:rPr lang="en-US" b="1" dirty="0">
                <a:solidFill>
                  <a:srgbClr val="0070C0"/>
                </a:solidFill>
              </a:rPr>
              <a:t>=(10,8),dpi=150)</a:t>
            </a:r>
          </a:p>
          <a:p>
            <a:pPr marL="0" indent="0">
              <a:buNone/>
            </a:pPr>
            <a:r>
              <a:rPr lang="en-US" dirty="0">
                <a:solidFill>
                  <a:schemeClr val="tx1"/>
                </a:solidFill>
              </a:rPr>
              <a:t># Create correlation matrix</a:t>
            </a:r>
          </a:p>
          <a:p>
            <a:pPr marL="0" indent="0">
              <a:buNone/>
            </a:pPr>
            <a:r>
              <a:rPr lang="en-US" b="1" dirty="0" err="1">
                <a:solidFill>
                  <a:srgbClr val="0070C0"/>
                </a:solidFill>
              </a:rPr>
              <a:t>corr</a:t>
            </a:r>
            <a:r>
              <a:rPr lang="en-US" b="1" dirty="0">
                <a:solidFill>
                  <a:srgbClr val="0070C0"/>
                </a:solidFill>
              </a:rPr>
              <a:t> = </a:t>
            </a:r>
            <a:r>
              <a:rPr lang="en-US" b="1" dirty="0" err="1">
                <a:solidFill>
                  <a:srgbClr val="0070C0"/>
                </a:solidFill>
              </a:rPr>
              <a:t>df.corr</a:t>
            </a:r>
            <a:r>
              <a:rPr lang="en-US" b="1" dirty="0">
                <a:solidFill>
                  <a:srgbClr val="0070C0"/>
                </a:solidFill>
              </a:rPr>
              <a:t>(</a:t>
            </a:r>
            <a:r>
              <a:rPr lang="en-US" b="1" dirty="0" err="1">
                <a:solidFill>
                  <a:srgbClr val="0070C0"/>
                </a:solidFill>
              </a:rPr>
              <a:t>numeric_only</a:t>
            </a:r>
            <a:r>
              <a:rPr lang="en-US" b="1" dirty="0">
                <a:solidFill>
                  <a:srgbClr val="0070C0"/>
                </a:solidFill>
              </a:rPr>
              <a:t>=True)</a:t>
            </a:r>
          </a:p>
          <a:p>
            <a:pPr marL="0" indent="0">
              <a:buNone/>
            </a:pPr>
            <a:r>
              <a:rPr lang="en-US" dirty="0">
                <a:solidFill>
                  <a:schemeClr val="tx1"/>
                </a:solidFill>
              </a:rPr>
              <a:t># Create heatmap</a:t>
            </a:r>
          </a:p>
          <a:p>
            <a:pPr marL="0" indent="0">
              <a:buNone/>
            </a:pPr>
            <a:r>
              <a:rPr lang="en-US" b="1" dirty="0" err="1">
                <a:solidFill>
                  <a:srgbClr val="0070C0"/>
                </a:solidFill>
              </a:rPr>
              <a:t>sns.heatmap</a:t>
            </a:r>
            <a:r>
              <a:rPr lang="en-US" b="1" dirty="0">
                <a:solidFill>
                  <a:srgbClr val="0070C0"/>
                </a:solidFill>
              </a:rPr>
              <a:t>(</a:t>
            </a:r>
            <a:r>
              <a:rPr lang="en-US" b="1" dirty="0" err="1">
                <a:solidFill>
                  <a:srgbClr val="0070C0"/>
                </a:solidFill>
              </a:rPr>
              <a:t>corr</a:t>
            </a:r>
            <a:r>
              <a:rPr lang="en-US" b="1" dirty="0">
                <a:solidFill>
                  <a:srgbClr val="0070C0"/>
                </a:solidFill>
              </a:rPr>
              <a:t>, </a:t>
            </a:r>
            <a:r>
              <a:rPr lang="en-US" b="1" dirty="0" err="1">
                <a:solidFill>
                  <a:srgbClr val="0070C0"/>
                </a:solidFill>
              </a:rPr>
              <a:t>annot</a:t>
            </a:r>
            <a:r>
              <a:rPr lang="en-US" b="1" dirty="0">
                <a:solidFill>
                  <a:srgbClr val="0070C0"/>
                </a:solidFill>
              </a:rPr>
              <a:t>=True, </a:t>
            </a:r>
            <a:r>
              <a:rPr lang="en-US" b="1" dirty="0" err="1">
                <a:solidFill>
                  <a:srgbClr val="0070C0"/>
                </a:solidFill>
              </a:rPr>
              <a:t>cmap</a:t>
            </a:r>
            <a:r>
              <a:rPr lang="en-US" b="1" dirty="0">
                <a:solidFill>
                  <a:srgbClr val="0070C0"/>
                </a:solidFill>
              </a:rPr>
              <a:t>='</a:t>
            </a:r>
            <a:r>
              <a:rPr lang="en-US" b="1" dirty="0" err="1">
                <a:solidFill>
                  <a:srgbClr val="0070C0"/>
                </a:solidFill>
              </a:rPr>
              <a:t>coolwarm</a:t>
            </a:r>
            <a:r>
              <a:rPr lang="en-US" b="1" dirty="0">
                <a:solidFill>
                  <a:srgbClr val="0070C0"/>
                </a:solidFill>
              </a:rPr>
              <a:t>');</a:t>
            </a:r>
          </a:p>
        </p:txBody>
      </p:sp>
      <p:pic>
        <p:nvPicPr>
          <p:cNvPr id="8" name="Picture 7">
            <a:extLst>
              <a:ext uri="{FF2B5EF4-FFF2-40B4-BE49-F238E27FC236}">
                <a16:creationId xmlns:a16="http://schemas.microsoft.com/office/drawing/2014/main" id="{B1E945A2-7C6E-43EA-25F2-AB9A2DE65B82}"/>
              </a:ext>
            </a:extLst>
          </p:cNvPr>
          <p:cNvPicPr>
            <a:picLocks noChangeAspect="1"/>
          </p:cNvPicPr>
          <p:nvPr/>
        </p:nvPicPr>
        <p:blipFill>
          <a:blip r:embed="rId2"/>
          <a:stretch>
            <a:fillRect/>
          </a:stretch>
        </p:blipFill>
        <p:spPr>
          <a:xfrm>
            <a:off x="5718628" y="2960895"/>
            <a:ext cx="5101772" cy="3780991"/>
          </a:xfrm>
          <a:prstGeom prst="rect">
            <a:avLst/>
          </a:prstGeom>
        </p:spPr>
      </p:pic>
    </p:spTree>
    <p:extLst>
      <p:ext uri="{BB962C8B-B14F-4D97-AF65-F5344CB8AC3E}">
        <p14:creationId xmlns:p14="http://schemas.microsoft.com/office/powerpoint/2010/main" val="304760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F0387-4F39-C09A-88B2-31509F2A7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AAB30-3B32-6640-4853-FD0C41682E46}"/>
              </a:ext>
            </a:extLst>
          </p:cNvPr>
          <p:cNvSpPr>
            <a:spLocks noGrp="1"/>
          </p:cNvSpPr>
          <p:nvPr>
            <p:ph type="title"/>
          </p:nvPr>
        </p:nvSpPr>
        <p:spPr/>
        <p:txBody>
          <a:bodyPr/>
          <a:lstStyle/>
          <a:p>
            <a:br>
              <a:rPr lang="en-US" sz="2800" b="1" dirty="0"/>
            </a:br>
            <a:r>
              <a:rPr lang="en-US" sz="2800" b="1" dirty="0"/>
              <a:t>Pair plot:</a:t>
            </a:r>
            <a:endParaRPr lang="en-IN" sz="2800" b="1" dirty="0"/>
          </a:p>
        </p:txBody>
      </p:sp>
      <p:sp>
        <p:nvSpPr>
          <p:cNvPr id="3" name="Content Placeholder 2">
            <a:extLst>
              <a:ext uri="{FF2B5EF4-FFF2-40B4-BE49-F238E27FC236}">
                <a16:creationId xmlns:a16="http://schemas.microsoft.com/office/drawing/2014/main" id="{FF51E358-FA63-8804-1B07-D5206A969787}"/>
              </a:ext>
            </a:extLst>
          </p:cNvPr>
          <p:cNvSpPr>
            <a:spLocks noGrp="1"/>
          </p:cNvSpPr>
          <p:nvPr>
            <p:ph idx="1"/>
          </p:nvPr>
        </p:nvSpPr>
        <p:spPr>
          <a:xfrm>
            <a:off x="1218712" y="2385786"/>
            <a:ext cx="10378202" cy="3416300"/>
          </a:xfrm>
        </p:spPr>
        <p:txBody>
          <a:bodyPr/>
          <a:lstStyle/>
          <a:p>
            <a:pPr marL="0" indent="0">
              <a:buNone/>
            </a:pPr>
            <a:r>
              <a:rPr lang="en-US" dirty="0"/>
              <a:t>A </a:t>
            </a:r>
            <a:r>
              <a:rPr lang="en-US" dirty="0" err="1"/>
              <a:t>pairplot</a:t>
            </a:r>
            <a:r>
              <a:rPr lang="en-US" dirty="0"/>
              <a:t> plot a pairwise relationships in a dataset.</a:t>
            </a:r>
          </a:p>
          <a:p>
            <a:pPr marL="0" indent="0">
              <a:buNone/>
            </a:pPr>
            <a:endParaRPr lang="en-US" dirty="0"/>
          </a:p>
          <a:p>
            <a:pPr marL="0" indent="0">
              <a:buNone/>
            </a:pPr>
            <a:endParaRPr lang="en-US" b="1" dirty="0">
              <a:solidFill>
                <a:srgbClr val="0070C0"/>
              </a:solidFill>
            </a:endParaRPr>
          </a:p>
          <a:p>
            <a:pPr marL="0" indent="0">
              <a:buNone/>
            </a:pPr>
            <a:r>
              <a:rPr lang="en-US" b="1" dirty="0" err="1">
                <a:solidFill>
                  <a:srgbClr val="0070C0"/>
                </a:solidFill>
              </a:rPr>
              <a:t>sns.pairplot</a:t>
            </a:r>
            <a:r>
              <a:rPr lang="en-US" b="1" dirty="0">
                <a:solidFill>
                  <a:srgbClr val="0070C0"/>
                </a:solidFill>
              </a:rPr>
              <a:t>(</a:t>
            </a:r>
            <a:r>
              <a:rPr lang="en-US" b="1" dirty="0" err="1">
                <a:solidFill>
                  <a:srgbClr val="0070C0"/>
                </a:solidFill>
              </a:rPr>
              <a:t>df,diag_kind</a:t>
            </a:r>
            <a:r>
              <a:rPr lang="en-US" b="1" dirty="0">
                <a:solidFill>
                  <a:srgbClr val="0070C0"/>
                </a:solidFill>
              </a:rPr>
              <a:t>='</a:t>
            </a:r>
            <a:r>
              <a:rPr lang="en-US" b="1" dirty="0" err="1">
                <a:solidFill>
                  <a:srgbClr val="0070C0"/>
                </a:solidFill>
              </a:rPr>
              <a:t>kde</a:t>
            </a:r>
            <a:r>
              <a:rPr lang="en-US" b="1" dirty="0">
                <a:solidFill>
                  <a:srgbClr val="0070C0"/>
                </a:solidFill>
              </a:rPr>
              <a:t>') </a:t>
            </a:r>
          </a:p>
        </p:txBody>
      </p:sp>
      <p:pic>
        <p:nvPicPr>
          <p:cNvPr id="7" name="Picture 6">
            <a:extLst>
              <a:ext uri="{FF2B5EF4-FFF2-40B4-BE49-F238E27FC236}">
                <a16:creationId xmlns:a16="http://schemas.microsoft.com/office/drawing/2014/main" id="{16B35022-CEA9-71A9-66AF-499BB0124B3D}"/>
              </a:ext>
            </a:extLst>
          </p:cNvPr>
          <p:cNvPicPr>
            <a:picLocks noChangeAspect="1"/>
          </p:cNvPicPr>
          <p:nvPr/>
        </p:nvPicPr>
        <p:blipFill>
          <a:blip r:embed="rId2"/>
          <a:stretch>
            <a:fillRect/>
          </a:stretch>
        </p:blipFill>
        <p:spPr>
          <a:xfrm>
            <a:off x="5595008" y="2930807"/>
            <a:ext cx="5726135" cy="3576433"/>
          </a:xfrm>
          <a:prstGeom prst="rect">
            <a:avLst/>
          </a:prstGeom>
        </p:spPr>
      </p:pic>
    </p:spTree>
    <p:extLst>
      <p:ext uri="{BB962C8B-B14F-4D97-AF65-F5344CB8AC3E}">
        <p14:creationId xmlns:p14="http://schemas.microsoft.com/office/powerpoint/2010/main" val="3741276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7F94-217D-9099-4756-292D528AA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69815-79DC-54C2-508B-650DDDF5903B}"/>
              </a:ext>
            </a:extLst>
          </p:cNvPr>
          <p:cNvSpPr>
            <a:spLocks noGrp="1"/>
          </p:cNvSpPr>
          <p:nvPr>
            <p:ph type="title"/>
          </p:nvPr>
        </p:nvSpPr>
        <p:spPr/>
        <p:txBody>
          <a:bodyPr/>
          <a:lstStyle/>
          <a:p>
            <a:r>
              <a:rPr lang="en-US" b="1" dirty="0"/>
              <a:t>4) </a:t>
            </a:r>
            <a:r>
              <a:rPr lang="en-IN" b="1" i="0" dirty="0">
                <a:effectLst/>
                <a:latin typeface="system-ui"/>
              </a:rPr>
              <a:t>Feature Selection</a:t>
            </a:r>
            <a:r>
              <a:rPr lang="en-US" b="1" dirty="0"/>
              <a:t>:</a:t>
            </a:r>
            <a:endParaRPr lang="en-IN" b="1" dirty="0"/>
          </a:p>
        </p:txBody>
      </p:sp>
      <p:sp>
        <p:nvSpPr>
          <p:cNvPr id="3" name="Content Placeholder 2">
            <a:extLst>
              <a:ext uri="{FF2B5EF4-FFF2-40B4-BE49-F238E27FC236}">
                <a16:creationId xmlns:a16="http://schemas.microsoft.com/office/drawing/2014/main" id="{AA412899-C818-A782-0DFE-66DE955E5CD3}"/>
              </a:ext>
            </a:extLst>
          </p:cNvPr>
          <p:cNvSpPr>
            <a:spLocks noGrp="1"/>
          </p:cNvSpPr>
          <p:nvPr>
            <p:ph idx="1"/>
          </p:nvPr>
        </p:nvSpPr>
        <p:spPr>
          <a:xfrm>
            <a:off x="1218712" y="2385786"/>
            <a:ext cx="10378202" cy="3416300"/>
          </a:xfrm>
        </p:spPr>
        <p:txBody>
          <a:bodyPr/>
          <a:lstStyle/>
          <a:p>
            <a:pPr marL="0" indent="0">
              <a:buNone/>
            </a:pPr>
            <a:r>
              <a:rPr lang="en-US" dirty="0"/>
              <a:t>Feature Selection is the method of reducing the input variable to your model by using only relevant data and getting rid of noise in data. It is the process of automatically choosing relevant features for your machine learning model based on the type of problem you are trying to solve.</a:t>
            </a:r>
          </a:p>
          <a:p>
            <a:pPr marL="0" indent="0">
              <a:buNone/>
            </a:pPr>
            <a:endParaRPr lang="en-US" dirty="0"/>
          </a:p>
          <a:p>
            <a:pPr marL="0" indent="0">
              <a:buNone/>
            </a:pPr>
            <a:endParaRPr lang="en-US" dirty="0"/>
          </a:p>
          <a:p>
            <a:pPr marL="0" indent="0">
              <a:buNone/>
            </a:pPr>
            <a:r>
              <a:rPr lang="en-US" b="1" dirty="0">
                <a:solidFill>
                  <a:srgbClr val="0070C0"/>
                </a:solidFill>
              </a:rPr>
              <a:t>x = df1.drop(['Outcome'], axis=1) </a:t>
            </a:r>
          </a:p>
          <a:p>
            <a:pPr marL="0" indent="0">
              <a:buNone/>
            </a:pPr>
            <a:r>
              <a:rPr lang="en-US" b="1" dirty="0">
                <a:solidFill>
                  <a:srgbClr val="0070C0"/>
                </a:solidFill>
              </a:rPr>
              <a:t>y = df1['Outcome']</a:t>
            </a:r>
          </a:p>
        </p:txBody>
      </p:sp>
    </p:spTree>
    <p:extLst>
      <p:ext uri="{BB962C8B-B14F-4D97-AF65-F5344CB8AC3E}">
        <p14:creationId xmlns:p14="http://schemas.microsoft.com/office/powerpoint/2010/main" val="2605629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6307F-6AE6-5618-1792-DB8340D5D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9FF8C-93B0-7563-4021-186CCBF66641}"/>
              </a:ext>
            </a:extLst>
          </p:cNvPr>
          <p:cNvSpPr>
            <a:spLocks noGrp="1"/>
          </p:cNvSpPr>
          <p:nvPr>
            <p:ph type="title"/>
          </p:nvPr>
        </p:nvSpPr>
        <p:spPr/>
        <p:txBody>
          <a:bodyPr/>
          <a:lstStyle/>
          <a:p>
            <a:r>
              <a:rPr lang="en-IN" b="1" i="0" dirty="0">
                <a:effectLst/>
                <a:latin typeface="system-ui"/>
              </a:rPr>
              <a:t>5) Feature Scaling</a:t>
            </a:r>
            <a:r>
              <a:rPr lang="en-US" b="1" dirty="0"/>
              <a:t>:</a:t>
            </a:r>
            <a:endParaRPr lang="en-IN" b="1" dirty="0"/>
          </a:p>
        </p:txBody>
      </p:sp>
      <p:sp>
        <p:nvSpPr>
          <p:cNvPr id="3" name="Content Placeholder 2">
            <a:extLst>
              <a:ext uri="{FF2B5EF4-FFF2-40B4-BE49-F238E27FC236}">
                <a16:creationId xmlns:a16="http://schemas.microsoft.com/office/drawing/2014/main" id="{B8D27B2B-28B7-6BB0-4C45-3D6B8D5F8282}"/>
              </a:ext>
            </a:extLst>
          </p:cNvPr>
          <p:cNvSpPr>
            <a:spLocks noGrp="1"/>
          </p:cNvSpPr>
          <p:nvPr>
            <p:ph idx="1"/>
          </p:nvPr>
        </p:nvSpPr>
        <p:spPr>
          <a:xfrm>
            <a:off x="1218712" y="2385786"/>
            <a:ext cx="10378202" cy="3416300"/>
          </a:xfrm>
        </p:spPr>
        <p:txBody>
          <a:bodyPr/>
          <a:lstStyle/>
          <a:p>
            <a:pPr marL="0" indent="0">
              <a:buNone/>
            </a:pPr>
            <a:r>
              <a:rPr lang="en-US" dirty="0"/>
              <a:t>Feature scaling is the process of normalizing the range of features in a dataset. Real-world datasets often contain features that are varying in degrees of magnitude, range, and units. Therefore, in order for machine learning models to interpret these features on the same scale, we need to perform feature scaling.</a:t>
            </a:r>
          </a:p>
        </p:txBody>
      </p:sp>
      <p:pic>
        <p:nvPicPr>
          <p:cNvPr id="5" name="Picture 4">
            <a:extLst>
              <a:ext uri="{FF2B5EF4-FFF2-40B4-BE49-F238E27FC236}">
                <a16:creationId xmlns:a16="http://schemas.microsoft.com/office/drawing/2014/main" id="{AFECC9B3-9A90-DD3D-6642-B1B8153CD081}"/>
              </a:ext>
            </a:extLst>
          </p:cNvPr>
          <p:cNvPicPr>
            <a:picLocks noChangeAspect="1"/>
          </p:cNvPicPr>
          <p:nvPr/>
        </p:nvPicPr>
        <p:blipFill>
          <a:blip r:embed="rId2"/>
          <a:stretch>
            <a:fillRect/>
          </a:stretch>
        </p:blipFill>
        <p:spPr>
          <a:xfrm>
            <a:off x="1218712" y="3693886"/>
            <a:ext cx="5493657" cy="2813354"/>
          </a:xfrm>
          <a:prstGeom prst="rect">
            <a:avLst/>
          </a:prstGeom>
        </p:spPr>
      </p:pic>
    </p:spTree>
    <p:extLst>
      <p:ext uri="{BB962C8B-B14F-4D97-AF65-F5344CB8AC3E}">
        <p14:creationId xmlns:p14="http://schemas.microsoft.com/office/powerpoint/2010/main" val="412174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6258-9679-E053-D6F5-07F994356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45B92-2336-CD58-64B0-40B2919E1080}"/>
              </a:ext>
            </a:extLst>
          </p:cNvPr>
          <p:cNvSpPr>
            <a:spLocks noGrp="1"/>
          </p:cNvSpPr>
          <p:nvPr>
            <p:ph type="title"/>
          </p:nvPr>
        </p:nvSpPr>
        <p:spPr/>
        <p:txBody>
          <a:bodyPr/>
          <a:lstStyle/>
          <a:p>
            <a:r>
              <a:rPr lang="en-IN" b="1" i="0" dirty="0">
                <a:effectLst/>
                <a:latin typeface="system-ui"/>
              </a:rPr>
              <a:t>6) Splitting the Dataset</a:t>
            </a:r>
            <a:r>
              <a:rPr lang="en-US" b="1" dirty="0"/>
              <a:t>:</a:t>
            </a:r>
            <a:endParaRPr lang="en-IN" b="1" dirty="0"/>
          </a:p>
        </p:txBody>
      </p:sp>
      <p:sp>
        <p:nvSpPr>
          <p:cNvPr id="3" name="Content Placeholder 2">
            <a:extLst>
              <a:ext uri="{FF2B5EF4-FFF2-40B4-BE49-F238E27FC236}">
                <a16:creationId xmlns:a16="http://schemas.microsoft.com/office/drawing/2014/main" id="{445976D5-47A1-493B-91AC-2A1989F5B71C}"/>
              </a:ext>
            </a:extLst>
          </p:cNvPr>
          <p:cNvSpPr>
            <a:spLocks noGrp="1"/>
          </p:cNvSpPr>
          <p:nvPr>
            <p:ph idx="1"/>
          </p:nvPr>
        </p:nvSpPr>
        <p:spPr>
          <a:xfrm>
            <a:off x="1218712" y="2385786"/>
            <a:ext cx="10378202" cy="3416300"/>
          </a:xfrm>
        </p:spPr>
        <p:txBody>
          <a:bodyPr/>
          <a:lstStyle/>
          <a:p>
            <a:pPr marL="0" indent="0">
              <a:buNone/>
            </a:pPr>
            <a:r>
              <a:rPr lang="en-US" dirty="0"/>
              <a:t>One of the most important processes in data pre-processing involves splitting the dataset into train and test sets. By doing this, we can enhance the performance of our model and hence provide better predictability</a:t>
            </a:r>
          </a:p>
        </p:txBody>
      </p:sp>
      <p:pic>
        <p:nvPicPr>
          <p:cNvPr id="6" name="Picture 5">
            <a:extLst>
              <a:ext uri="{FF2B5EF4-FFF2-40B4-BE49-F238E27FC236}">
                <a16:creationId xmlns:a16="http://schemas.microsoft.com/office/drawing/2014/main" id="{EA418AEE-9570-EF2C-701C-D275B3A4AE5A}"/>
              </a:ext>
            </a:extLst>
          </p:cNvPr>
          <p:cNvPicPr>
            <a:picLocks noChangeAspect="1"/>
          </p:cNvPicPr>
          <p:nvPr/>
        </p:nvPicPr>
        <p:blipFill>
          <a:blip r:embed="rId2"/>
          <a:stretch>
            <a:fillRect/>
          </a:stretch>
        </p:blipFill>
        <p:spPr>
          <a:xfrm>
            <a:off x="3054333" y="3588652"/>
            <a:ext cx="5037381" cy="1219209"/>
          </a:xfrm>
          <a:prstGeom prst="rect">
            <a:avLst/>
          </a:prstGeom>
        </p:spPr>
      </p:pic>
      <p:sp>
        <p:nvSpPr>
          <p:cNvPr id="8" name="TextBox 7">
            <a:extLst>
              <a:ext uri="{FF2B5EF4-FFF2-40B4-BE49-F238E27FC236}">
                <a16:creationId xmlns:a16="http://schemas.microsoft.com/office/drawing/2014/main" id="{0A771B1D-1EE3-E3FD-6330-CD5EBFA355FE}"/>
              </a:ext>
            </a:extLst>
          </p:cNvPr>
          <p:cNvSpPr txBox="1"/>
          <p:nvPr/>
        </p:nvSpPr>
        <p:spPr>
          <a:xfrm>
            <a:off x="1154954" y="5432754"/>
            <a:ext cx="6096000" cy="369332"/>
          </a:xfrm>
          <a:prstGeom prst="rect">
            <a:avLst/>
          </a:prstGeom>
          <a:noFill/>
        </p:spPr>
        <p:txBody>
          <a:bodyPr wrap="square">
            <a:spAutoFit/>
          </a:bodyPr>
          <a:lstStyle/>
          <a:p>
            <a:r>
              <a:rPr lang="en-IN" sz="1800" dirty="0">
                <a:solidFill>
                  <a:srgbClr val="0070C0"/>
                </a:solidFill>
                <a:latin typeface="Inter"/>
                <a:ea typeface="Inter"/>
                <a:cs typeface="Inter"/>
                <a:sym typeface="Inter"/>
              </a:rPr>
              <a:t>from </a:t>
            </a:r>
            <a:r>
              <a:rPr lang="en-IN" sz="1800" dirty="0" err="1">
                <a:solidFill>
                  <a:srgbClr val="0070C0"/>
                </a:solidFill>
                <a:latin typeface="Inter"/>
                <a:ea typeface="Inter"/>
                <a:cs typeface="Inter"/>
                <a:sym typeface="Inter"/>
              </a:rPr>
              <a:t>sklearn.model_selection</a:t>
            </a:r>
            <a:r>
              <a:rPr lang="en-IN" sz="1800" dirty="0">
                <a:solidFill>
                  <a:srgbClr val="0070C0"/>
                </a:solidFill>
                <a:latin typeface="Inter"/>
                <a:ea typeface="Inter"/>
                <a:cs typeface="Inter"/>
                <a:sym typeface="Inter"/>
              </a:rPr>
              <a:t> import </a:t>
            </a:r>
            <a:r>
              <a:rPr lang="en-IN" sz="1800" dirty="0" err="1">
                <a:solidFill>
                  <a:srgbClr val="0070C0"/>
                </a:solidFill>
                <a:latin typeface="Inter"/>
                <a:ea typeface="Inter"/>
                <a:cs typeface="Inter"/>
                <a:sym typeface="Inter"/>
              </a:rPr>
              <a:t>train_test_split</a:t>
            </a:r>
            <a:r>
              <a:rPr lang="en-IN" sz="1800" dirty="0">
                <a:solidFill>
                  <a:srgbClr val="0070C0"/>
                </a:solidFill>
                <a:latin typeface="Inter"/>
                <a:ea typeface="Inter"/>
                <a:cs typeface="Inter"/>
                <a:sym typeface="Inter"/>
              </a:rPr>
              <a:t> </a:t>
            </a:r>
            <a:endParaRPr lang="en-IN" dirty="0">
              <a:solidFill>
                <a:srgbClr val="0070C0"/>
              </a:solidFill>
            </a:endParaRPr>
          </a:p>
        </p:txBody>
      </p:sp>
    </p:spTree>
    <p:extLst>
      <p:ext uri="{BB962C8B-B14F-4D97-AF65-F5344CB8AC3E}">
        <p14:creationId xmlns:p14="http://schemas.microsoft.com/office/powerpoint/2010/main" val="1073822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E8043-D4FD-D31A-04C8-D804C1159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3B5E5-FA61-15DA-3511-BBC5E67AF15E}"/>
              </a:ext>
            </a:extLst>
          </p:cNvPr>
          <p:cNvSpPr>
            <a:spLocks noGrp="1"/>
          </p:cNvSpPr>
          <p:nvPr>
            <p:ph type="title"/>
          </p:nvPr>
        </p:nvSpPr>
        <p:spPr/>
        <p:txBody>
          <a:bodyPr/>
          <a:lstStyle/>
          <a:p>
            <a:r>
              <a:rPr lang="en-IN" b="1" i="0" dirty="0">
                <a:effectLst/>
                <a:latin typeface="system-ui"/>
              </a:rPr>
              <a:t>7) </a:t>
            </a:r>
            <a:r>
              <a:rPr lang="en-IN" b="1" i="0" dirty="0" err="1">
                <a:effectLst/>
                <a:latin typeface="system-ui"/>
              </a:rPr>
              <a:t>Mechine</a:t>
            </a:r>
            <a:r>
              <a:rPr lang="en-IN" b="1" i="0" dirty="0">
                <a:effectLst/>
                <a:latin typeface="system-ui"/>
              </a:rPr>
              <a:t> Learning Model</a:t>
            </a:r>
            <a:r>
              <a:rPr lang="en-US" b="1" dirty="0"/>
              <a:t>:</a:t>
            </a:r>
            <a:endParaRPr lang="en-IN" b="1" dirty="0"/>
          </a:p>
        </p:txBody>
      </p:sp>
      <p:sp>
        <p:nvSpPr>
          <p:cNvPr id="3" name="Content Placeholder 2">
            <a:extLst>
              <a:ext uri="{FF2B5EF4-FFF2-40B4-BE49-F238E27FC236}">
                <a16:creationId xmlns:a16="http://schemas.microsoft.com/office/drawing/2014/main" id="{FE5B28A9-42FB-7284-0375-F92C67FE9EB0}"/>
              </a:ext>
            </a:extLst>
          </p:cNvPr>
          <p:cNvSpPr>
            <a:spLocks noGrp="1"/>
          </p:cNvSpPr>
          <p:nvPr>
            <p:ph idx="1"/>
          </p:nvPr>
        </p:nvSpPr>
        <p:spPr>
          <a:xfrm>
            <a:off x="1154954" y="2603500"/>
            <a:ext cx="9454989" cy="3416300"/>
          </a:xfrm>
        </p:spPr>
        <p:txBody>
          <a:bodyPr>
            <a:normAutofit/>
          </a:bodyPr>
          <a:lstStyle/>
          <a:p>
            <a:pPr algn="l" fontAlgn="base"/>
            <a:r>
              <a:rPr lang="en-US" sz="2000" dirty="0"/>
              <a:t>Machine Learning is the subset of Artificial Intelligence.</a:t>
            </a:r>
          </a:p>
          <a:p>
            <a:pPr algn="l" fontAlgn="base"/>
            <a:r>
              <a:rPr lang="en-US" sz="2000" dirty="0"/>
              <a:t>ML enables computers to learn and improve from experience without being explicitly programmed.</a:t>
            </a:r>
          </a:p>
          <a:p>
            <a:pPr algn="l" fontAlgn="base"/>
            <a:r>
              <a:rPr lang="en-US" sz="2000" dirty="0"/>
              <a:t>ML is based on algorithms that learn from previous data.</a:t>
            </a:r>
          </a:p>
          <a:p>
            <a:pPr algn="l" fontAlgn="base"/>
            <a:r>
              <a:rPr lang="en-US" sz="2000" dirty="0"/>
              <a:t>With minimal to zero human intervention, machines and systems are able to </a:t>
            </a:r>
            <a:r>
              <a:rPr lang="en-US" sz="2000" dirty="0" err="1"/>
              <a:t>analyse</a:t>
            </a:r>
            <a:r>
              <a:rPr lang="en-US" sz="2000" dirty="0"/>
              <a:t> and understand data, learn from it and make decisions.</a:t>
            </a:r>
          </a:p>
          <a:p>
            <a:pPr algn="l" fontAlgn="base"/>
            <a:r>
              <a:rPr lang="en-US" sz="2000" dirty="0"/>
              <a:t>The level of performance will increase as we supply more information.</a:t>
            </a:r>
            <a:endParaRPr lang="en-IN" sz="2000" dirty="0"/>
          </a:p>
        </p:txBody>
      </p:sp>
    </p:spTree>
    <p:extLst>
      <p:ext uri="{BB962C8B-B14F-4D97-AF65-F5344CB8AC3E}">
        <p14:creationId xmlns:p14="http://schemas.microsoft.com/office/powerpoint/2010/main" val="382303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46D987-96B8-B687-053F-CB372EEE7974}"/>
              </a:ext>
            </a:extLst>
          </p:cNvPr>
          <p:cNvPicPr>
            <a:picLocks noChangeAspect="1"/>
          </p:cNvPicPr>
          <p:nvPr/>
        </p:nvPicPr>
        <p:blipFill>
          <a:blip r:embed="rId2"/>
          <a:stretch>
            <a:fillRect/>
          </a:stretch>
        </p:blipFill>
        <p:spPr>
          <a:xfrm>
            <a:off x="2336800" y="764025"/>
            <a:ext cx="5783277" cy="5165061"/>
          </a:xfrm>
          <a:prstGeom prst="rect">
            <a:avLst/>
          </a:prstGeom>
        </p:spPr>
      </p:pic>
    </p:spTree>
    <p:extLst>
      <p:ext uri="{BB962C8B-B14F-4D97-AF65-F5344CB8AC3E}">
        <p14:creationId xmlns:p14="http://schemas.microsoft.com/office/powerpoint/2010/main" val="89631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C6CE-5956-A865-2565-9545ED4217AD}"/>
              </a:ext>
            </a:extLst>
          </p:cNvPr>
          <p:cNvSpPr>
            <a:spLocks noGrp="1"/>
          </p:cNvSpPr>
          <p:nvPr>
            <p:ph type="title"/>
          </p:nvPr>
        </p:nvSpPr>
        <p:spPr>
          <a:xfrm>
            <a:off x="730411" y="980200"/>
            <a:ext cx="9034075" cy="706964"/>
          </a:xfrm>
        </p:spPr>
        <p:txBody>
          <a:bodyPr/>
          <a:lstStyle/>
          <a:p>
            <a:r>
              <a:rPr lang="en-US" sz="4000" b="1" dirty="0"/>
              <a:t>Classification Of Machine Learning:</a:t>
            </a:r>
            <a:endParaRPr lang="en-IN" sz="4000" b="1" dirty="0"/>
          </a:p>
        </p:txBody>
      </p:sp>
      <p:pic>
        <p:nvPicPr>
          <p:cNvPr id="5" name="Content Placeholder 4">
            <a:extLst>
              <a:ext uri="{FF2B5EF4-FFF2-40B4-BE49-F238E27FC236}">
                <a16:creationId xmlns:a16="http://schemas.microsoft.com/office/drawing/2014/main" id="{4308C9DF-A21B-A8F7-60F8-9A6C5CAB2FF1}"/>
              </a:ext>
            </a:extLst>
          </p:cNvPr>
          <p:cNvPicPr>
            <a:picLocks noGrp="1" noChangeAspect="1"/>
          </p:cNvPicPr>
          <p:nvPr>
            <p:ph idx="1"/>
          </p:nvPr>
        </p:nvPicPr>
        <p:blipFill>
          <a:blip r:embed="rId2"/>
          <a:stretch>
            <a:fillRect/>
          </a:stretch>
        </p:blipFill>
        <p:spPr>
          <a:xfrm>
            <a:off x="2140857" y="2603500"/>
            <a:ext cx="6966857" cy="3659414"/>
          </a:xfrm>
        </p:spPr>
      </p:pic>
    </p:spTree>
    <p:extLst>
      <p:ext uri="{BB962C8B-B14F-4D97-AF65-F5344CB8AC3E}">
        <p14:creationId xmlns:p14="http://schemas.microsoft.com/office/powerpoint/2010/main" val="344886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0F2998-69CE-8144-AE8A-4434FC6310C7}"/>
              </a:ext>
            </a:extLst>
          </p:cNvPr>
          <p:cNvSpPr>
            <a:spLocks noGrp="1"/>
          </p:cNvSpPr>
          <p:nvPr>
            <p:ph type="title"/>
          </p:nvPr>
        </p:nvSpPr>
        <p:spPr/>
        <p:txBody>
          <a:bodyPr/>
          <a:lstStyle/>
          <a:p>
            <a:r>
              <a:rPr lang="en-US" sz="4000" b="1" dirty="0"/>
              <a:t>Introduction</a:t>
            </a:r>
            <a:r>
              <a:rPr lang="en-US" dirty="0"/>
              <a:t>:</a:t>
            </a:r>
            <a:endParaRPr lang="en-IN" dirty="0"/>
          </a:p>
        </p:txBody>
      </p:sp>
      <p:sp>
        <p:nvSpPr>
          <p:cNvPr id="5" name="Content Placeholder 4">
            <a:extLst>
              <a:ext uri="{FF2B5EF4-FFF2-40B4-BE49-F238E27FC236}">
                <a16:creationId xmlns:a16="http://schemas.microsoft.com/office/drawing/2014/main" id="{3A50D74C-E757-9BAB-F325-E87D8DA7AD8D}"/>
              </a:ext>
            </a:extLst>
          </p:cNvPr>
          <p:cNvSpPr>
            <a:spLocks noGrp="1"/>
          </p:cNvSpPr>
          <p:nvPr>
            <p:ph idx="1"/>
          </p:nvPr>
        </p:nvSpPr>
        <p:spPr/>
        <p:txBody>
          <a:bodyPr>
            <a:normAutofit fontScale="85000" lnSpcReduction="10000"/>
          </a:bodyPr>
          <a:lstStyle/>
          <a:p>
            <a:pPr algn="l"/>
            <a:r>
              <a:rPr lang="en-US" i="0" dirty="0">
                <a:effectLst/>
                <a:latin typeface="system-ui"/>
              </a:rPr>
              <a:t>Diabetes is a chronic disease that is prevalent among people of all age groups. Detecting this disease at an early stage can help individuals take necessary precautions and adjust their lifestyle to either prevent its occurrence or manage the disease effectively for those who already have it.</a:t>
            </a:r>
          </a:p>
          <a:p>
            <a:pPr algn="l"/>
            <a:r>
              <a:rPr lang="en-US" i="0" dirty="0">
                <a:effectLst/>
                <a:latin typeface="system-ui"/>
              </a:rPr>
              <a:t>In this project, we aim to build a basic model to predict whether a person has diabetes using the </a:t>
            </a:r>
            <a:r>
              <a:rPr lang="en-US" b="1" i="0" dirty="0">
                <a:effectLst/>
                <a:latin typeface="system-ui"/>
              </a:rPr>
              <a:t>Pima Indians Diabetes Database</a:t>
            </a:r>
            <a:r>
              <a:rPr lang="en-US" i="0" dirty="0">
                <a:effectLst/>
                <a:latin typeface="system-ui"/>
              </a:rPr>
              <a:t>. This dataset is commonly used in machine learning practice and contains various health-related attributes for Pima Indian women, along with a label indicating whether or not each woman developed diabetes.</a:t>
            </a:r>
          </a:p>
          <a:p>
            <a:pPr algn="l"/>
            <a:r>
              <a:rPr lang="en-US" i="0" dirty="0">
                <a:effectLst/>
                <a:latin typeface="system-ui"/>
              </a:rPr>
              <a:t>We will employ classification algorithms and Python tools such as </a:t>
            </a:r>
            <a:r>
              <a:rPr lang="en-US" i="0" dirty="0" err="1">
                <a:effectLst/>
                <a:latin typeface="system-ui"/>
              </a:rPr>
              <a:t>numpy</a:t>
            </a:r>
            <a:r>
              <a:rPr lang="en-US" i="0" dirty="0">
                <a:effectLst/>
                <a:latin typeface="system-ui"/>
              </a:rPr>
              <a:t> and pandas for data manipulation. Additionally, we will utilize matplotlib and seaborn for visualizations to gain insights into the data and better understand the relationships between different attributes and the target variable.</a:t>
            </a:r>
          </a:p>
          <a:p>
            <a:pPr algn="l"/>
            <a:r>
              <a:rPr lang="en-US" i="0" dirty="0">
                <a:effectLst/>
                <a:latin typeface="system-ui"/>
              </a:rPr>
              <a:t>By developing an accurate predictive model, we hope to contribute to early detection of diabetes and empower individuals to make informed decisions about their health and lifestyle choices.</a:t>
            </a:r>
          </a:p>
          <a:p>
            <a:endParaRPr lang="en-IN" dirty="0"/>
          </a:p>
        </p:txBody>
      </p:sp>
    </p:spTree>
    <p:extLst>
      <p:ext uri="{BB962C8B-B14F-4D97-AF65-F5344CB8AC3E}">
        <p14:creationId xmlns:p14="http://schemas.microsoft.com/office/powerpoint/2010/main" val="2468450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A6533-F3D8-10CC-D043-E83E26D34651}"/>
              </a:ext>
            </a:extLst>
          </p:cNvPr>
          <p:cNvPicPr>
            <a:picLocks noChangeAspect="1"/>
          </p:cNvPicPr>
          <p:nvPr/>
        </p:nvPicPr>
        <p:blipFill>
          <a:blip r:embed="rId2"/>
          <a:stretch>
            <a:fillRect/>
          </a:stretch>
        </p:blipFill>
        <p:spPr>
          <a:xfrm>
            <a:off x="1607427" y="2510973"/>
            <a:ext cx="7195487" cy="3612846"/>
          </a:xfrm>
          <a:prstGeom prst="rect">
            <a:avLst/>
          </a:prstGeom>
        </p:spPr>
      </p:pic>
      <p:sp>
        <p:nvSpPr>
          <p:cNvPr id="6" name="Title 5">
            <a:extLst>
              <a:ext uri="{FF2B5EF4-FFF2-40B4-BE49-F238E27FC236}">
                <a16:creationId xmlns:a16="http://schemas.microsoft.com/office/drawing/2014/main" id="{CD1D774F-33BE-A26C-39E5-9D85AAFCB999}"/>
              </a:ext>
            </a:extLst>
          </p:cNvPr>
          <p:cNvSpPr>
            <a:spLocks noGrp="1"/>
          </p:cNvSpPr>
          <p:nvPr>
            <p:ph type="title"/>
          </p:nvPr>
        </p:nvSpPr>
        <p:spPr/>
        <p:txBody>
          <a:bodyPr/>
          <a:lstStyle/>
          <a:p>
            <a:br>
              <a:rPr lang="en-US" sz="2800" b="1" dirty="0"/>
            </a:br>
            <a:r>
              <a:rPr lang="en-US" sz="2800" b="1" dirty="0"/>
              <a:t>Supervised Learning:</a:t>
            </a:r>
            <a:endParaRPr lang="en-IN" sz="2800" b="1" dirty="0"/>
          </a:p>
        </p:txBody>
      </p:sp>
    </p:spTree>
    <p:extLst>
      <p:ext uri="{BB962C8B-B14F-4D97-AF65-F5344CB8AC3E}">
        <p14:creationId xmlns:p14="http://schemas.microsoft.com/office/powerpoint/2010/main" val="216566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4702-805F-2BD9-D35D-607638852AEC}"/>
              </a:ext>
            </a:extLst>
          </p:cNvPr>
          <p:cNvSpPr>
            <a:spLocks noGrp="1"/>
          </p:cNvSpPr>
          <p:nvPr>
            <p:ph type="title"/>
          </p:nvPr>
        </p:nvSpPr>
        <p:spPr/>
        <p:txBody>
          <a:bodyPr/>
          <a:lstStyle/>
          <a:p>
            <a:br>
              <a:rPr lang="en-US" sz="2800" b="1" dirty="0"/>
            </a:br>
            <a:r>
              <a:rPr lang="en-US" sz="2800" b="1" dirty="0"/>
              <a:t>Unsupervised Learning:</a:t>
            </a:r>
            <a:endParaRPr lang="en-IN" sz="2800" b="1" dirty="0"/>
          </a:p>
        </p:txBody>
      </p:sp>
      <p:pic>
        <p:nvPicPr>
          <p:cNvPr id="5" name="Content Placeholder 4">
            <a:extLst>
              <a:ext uri="{FF2B5EF4-FFF2-40B4-BE49-F238E27FC236}">
                <a16:creationId xmlns:a16="http://schemas.microsoft.com/office/drawing/2014/main" id="{59F7EA25-A16D-9FA7-CD6D-27B922C803FE}"/>
              </a:ext>
            </a:extLst>
          </p:cNvPr>
          <p:cNvPicPr>
            <a:picLocks noGrp="1" noChangeAspect="1"/>
          </p:cNvPicPr>
          <p:nvPr>
            <p:ph idx="1"/>
          </p:nvPr>
        </p:nvPicPr>
        <p:blipFill>
          <a:blip r:embed="rId2"/>
          <a:stretch>
            <a:fillRect/>
          </a:stretch>
        </p:blipFill>
        <p:spPr>
          <a:xfrm>
            <a:off x="1952172" y="2610757"/>
            <a:ext cx="7750628" cy="3416300"/>
          </a:xfrm>
        </p:spPr>
      </p:pic>
    </p:spTree>
    <p:extLst>
      <p:ext uri="{BB962C8B-B14F-4D97-AF65-F5344CB8AC3E}">
        <p14:creationId xmlns:p14="http://schemas.microsoft.com/office/powerpoint/2010/main" val="345543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2D12-92ED-68C9-581B-26F5AED995B6}"/>
              </a:ext>
            </a:extLst>
          </p:cNvPr>
          <p:cNvSpPr>
            <a:spLocks noGrp="1"/>
          </p:cNvSpPr>
          <p:nvPr>
            <p:ph type="title"/>
          </p:nvPr>
        </p:nvSpPr>
        <p:spPr>
          <a:xfrm>
            <a:off x="1024326" y="973668"/>
            <a:ext cx="8761413" cy="706964"/>
          </a:xfrm>
        </p:spPr>
        <p:txBody>
          <a:bodyPr/>
          <a:lstStyle/>
          <a:p>
            <a:br>
              <a:rPr lang="en-US" sz="2800" b="1" dirty="0"/>
            </a:br>
            <a:r>
              <a:rPr lang="en-US" sz="2800" b="1" dirty="0"/>
              <a:t>Classification of Supervised Learning:</a:t>
            </a:r>
            <a:endParaRPr lang="en-IN" sz="2800" b="1" dirty="0"/>
          </a:p>
        </p:txBody>
      </p:sp>
      <p:pic>
        <p:nvPicPr>
          <p:cNvPr id="5" name="Content Placeholder 4">
            <a:extLst>
              <a:ext uri="{FF2B5EF4-FFF2-40B4-BE49-F238E27FC236}">
                <a16:creationId xmlns:a16="http://schemas.microsoft.com/office/drawing/2014/main" id="{13EF458F-A06B-62A9-EC09-8A10A47B70B2}"/>
              </a:ext>
            </a:extLst>
          </p:cNvPr>
          <p:cNvPicPr>
            <a:picLocks noGrp="1" noChangeAspect="1"/>
          </p:cNvPicPr>
          <p:nvPr>
            <p:ph idx="1"/>
          </p:nvPr>
        </p:nvPicPr>
        <p:blipFill>
          <a:blip r:embed="rId2"/>
          <a:stretch>
            <a:fillRect/>
          </a:stretch>
        </p:blipFill>
        <p:spPr>
          <a:xfrm>
            <a:off x="1582057" y="2603499"/>
            <a:ext cx="8069943" cy="3702957"/>
          </a:xfrm>
        </p:spPr>
      </p:pic>
    </p:spTree>
    <p:extLst>
      <p:ext uri="{BB962C8B-B14F-4D97-AF65-F5344CB8AC3E}">
        <p14:creationId xmlns:p14="http://schemas.microsoft.com/office/powerpoint/2010/main" val="1477734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2736B9-2C45-A3B4-90F8-55DB07EDAD48}"/>
              </a:ext>
            </a:extLst>
          </p:cNvPr>
          <p:cNvSpPr txBox="1"/>
          <p:nvPr/>
        </p:nvSpPr>
        <p:spPr>
          <a:xfrm>
            <a:off x="808263" y="1030179"/>
            <a:ext cx="9851027" cy="4247317"/>
          </a:xfrm>
          <a:prstGeom prst="rect">
            <a:avLst/>
          </a:prstGeom>
          <a:noFill/>
        </p:spPr>
        <p:txBody>
          <a:bodyPr wrap="square">
            <a:spAutoFit/>
          </a:bodyPr>
          <a:lstStyle/>
          <a:p>
            <a:r>
              <a:rPr lang="en-US" sz="3600" b="1" dirty="0"/>
              <a:t>Supervised learning </a:t>
            </a:r>
            <a:r>
              <a:rPr lang="en-US" sz="3600" b="1" dirty="0" err="1"/>
              <a:t>alogorithm</a:t>
            </a:r>
            <a:r>
              <a:rPr lang="en-US" sz="3600" b="1" dirty="0"/>
              <a:t> using here,</a:t>
            </a:r>
          </a:p>
          <a:p>
            <a:endParaRPr lang="en-US" sz="3600" dirty="0"/>
          </a:p>
          <a:p>
            <a:pPr algn="l"/>
            <a:r>
              <a:rPr lang="en-IN" sz="3600" b="1" i="0" dirty="0">
                <a:effectLst/>
                <a:latin typeface="system-ui"/>
              </a:rPr>
              <a:t>1--Logistic Regression</a:t>
            </a:r>
          </a:p>
          <a:p>
            <a:pPr algn="l"/>
            <a:r>
              <a:rPr lang="en-IN" sz="3600" b="1" i="0" dirty="0">
                <a:effectLst/>
                <a:latin typeface="system-ui"/>
              </a:rPr>
              <a:t>2--Decision Tree Classifier</a:t>
            </a:r>
          </a:p>
          <a:p>
            <a:pPr algn="l"/>
            <a:r>
              <a:rPr lang="en-IN" sz="3600" b="1" i="0" dirty="0">
                <a:effectLst/>
                <a:latin typeface="system-ui"/>
              </a:rPr>
              <a:t>3--Random Forest Classifier</a:t>
            </a:r>
          </a:p>
          <a:p>
            <a:pPr algn="l"/>
            <a:r>
              <a:rPr lang="en-IN" sz="3600" b="1" i="0" dirty="0">
                <a:effectLst/>
                <a:latin typeface="system-ui"/>
              </a:rPr>
              <a:t>4--Support Vector Classifier</a:t>
            </a:r>
          </a:p>
          <a:p>
            <a:endParaRPr lang="en-US" dirty="0"/>
          </a:p>
          <a:p>
            <a:endParaRPr lang="en-US" dirty="0"/>
          </a:p>
          <a:p>
            <a:endParaRPr lang="en-IN" dirty="0"/>
          </a:p>
        </p:txBody>
      </p:sp>
    </p:spTree>
    <p:extLst>
      <p:ext uri="{BB962C8B-B14F-4D97-AF65-F5344CB8AC3E}">
        <p14:creationId xmlns:p14="http://schemas.microsoft.com/office/powerpoint/2010/main" val="161351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A575-B88B-1682-8BC7-4AA254BC60BF}"/>
              </a:ext>
            </a:extLst>
          </p:cNvPr>
          <p:cNvSpPr>
            <a:spLocks noGrp="1"/>
          </p:cNvSpPr>
          <p:nvPr>
            <p:ph type="title"/>
          </p:nvPr>
        </p:nvSpPr>
        <p:spPr/>
        <p:txBody>
          <a:bodyPr/>
          <a:lstStyle/>
          <a:p>
            <a:br>
              <a:rPr lang="en-IN" sz="2800" b="1" dirty="0"/>
            </a:br>
            <a:r>
              <a:rPr lang="en-IN" sz="2800" b="1" dirty="0"/>
              <a:t>1-Logistic Regression:</a:t>
            </a:r>
          </a:p>
        </p:txBody>
      </p:sp>
      <p:sp>
        <p:nvSpPr>
          <p:cNvPr id="3" name="Content Placeholder 2">
            <a:extLst>
              <a:ext uri="{FF2B5EF4-FFF2-40B4-BE49-F238E27FC236}">
                <a16:creationId xmlns:a16="http://schemas.microsoft.com/office/drawing/2014/main" id="{F02E01A1-386A-C9B3-79B8-5CF6982657D2}"/>
              </a:ext>
            </a:extLst>
          </p:cNvPr>
          <p:cNvSpPr>
            <a:spLocks noGrp="1"/>
          </p:cNvSpPr>
          <p:nvPr>
            <p:ph idx="1"/>
          </p:nvPr>
        </p:nvSpPr>
        <p:spPr>
          <a:xfrm>
            <a:off x="1154954" y="2364014"/>
            <a:ext cx="8825659" cy="3416300"/>
          </a:xfrm>
        </p:spPr>
        <p:txBody>
          <a:bodyPr/>
          <a:lstStyle/>
          <a:p>
            <a:r>
              <a:rPr lang="en-US" dirty="0"/>
              <a:t>Logistic regression is a statistical method used for predicting categorical outcomes. It is a supervised learning algorithm that is closely related to linear regression but adapted for binary or multi-class classification problems. The goal of logistic regression is to estimate the probability of an event occurring, which is typically represented as 0 or 1. </a:t>
            </a:r>
            <a:endParaRPr lang="en-IN" dirty="0"/>
          </a:p>
        </p:txBody>
      </p:sp>
      <p:pic>
        <p:nvPicPr>
          <p:cNvPr id="5" name="Picture 4">
            <a:extLst>
              <a:ext uri="{FF2B5EF4-FFF2-40B4-BE49-F238E27FC236}">
                <a16:creationId xmlns:a16="http://schemas.microsoft.com/office/drawing/2014/main" id="{901D978D-9270-1A3F-7874-5CE6FC76CB56}"/>
              </a:ext>
            </a:extLst>
          </p:cNvPr>
          <p:cNvPicPr>
            <a:picLocks noChangeAspect="1"/>
          </p:cNvPicPr>
          <p:nvPr/>
        </p:nvPicPr>
        <p:blipFill>
          <a:blip r:embed="rId2"/>
          <a:stretch>
            <a:fillRect/>
          </a:stretch>
        </p:blipFill>
        <p:spPr>
          <a:xfrm>
            <a:off x="2721429" y="3984171"/>
            <a:ext cx="5486400" cy="2500086"/>
          </a:xfrm>
          <a:prstGeom prst="rect">
            <a:avLst/>
          </a:prstGeom>
        </p:spPr>
      </p:pic>
    </p:spTree>
    <p:extLst>
      <p:ext uri="{BB962C8B-B14F-4D97-AF65-F5344CB8AC3E}">
        <p14:creationId xmlns:p14="http://schemas.microsoft.com/office/powerpoint/2010/main" val="359928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92D243-66BB-5789-A230-65390DFB294F}"/>
              </a:ext>
            </a:extLst>
          </p:cNvPr>
          <p:cNvPicPr>
            <a:picLocks noChangeAspect="1"/>
          </p:cNvPicPr>
          <p:nvPr/>
        </p:nvPicPr>
        <p:blipFill>
          <a:blip r:embed="rId2"/>
          <a:stretch>
            <a:fillRect/>
          </a:stretch>
        </p:blipFill>
        <p:spPr>
          <a:xfrm>
            <a:off x="2068287" y="1545771"/>
            <a:ext cx="5918440" cy="4368800"/>
          </a:xfrm>
          <a:prstGeom prst="rect">
            <a:avLst/>
          </a:prstGeom>
        </p:spPr>
      </p:pic>
    </p:spTree>
    <p:extLst>
      <p:ext uri="{BB962C8B-B14F-4D97-AF65-F5344CB8AC3E}">
        <p14:creationId xmlns:p14="http://schemas.microsoft.com/office/powerpoint/2010/main" val="373427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D819-210C-742F-B986-C45D65846580}"/>
              </a:ext>
            </a:extLst>
          </p:cNvPr>
          <p:cNvSpPr>
            <a:spLocks noGrp="1"/>
          </p:cNvSpPr>
          <p:nvPr>
            <p:ph type="title"/>
          </p:nvPr>
        </p:nvSpPr>
        <p:spPr/>
        <p:txBody>
          <a:bodyPr/>
          <a:lstStyle/>
          <a:p>
            <a:br>
              <a:rPr lang="en-US" sz="2800" b="1" dirty="0"/>
            </a:br>
            <a:r>
              <a:rPr lang="en-US" sz="2800" b="1" dirty="0"/>
              <a:t>2-Decision Tree:</a:t>
            </a:r>
            <a:endParaRPr lang="en-IN" sz="2800" b="1" dirty="0"/>
          </a:p>
        </p:txBody>
      </p:sp>
      <p:sp>
        <p:nvSpPr>
          <p:cNvPr id="3" name="Content Placeholder 2">
            <a:extLst>
              <a:ext uri="{FF2B5EF4-FFF2-40B4-BE49-F238E27FC236}">
                <a16:creationId xmlns:a16="http://schemas.microsoft.com/office/drawing/2014/main" id="{A29FC5A4-034C-8A01-B939-46D44C5B33A9}"/>
              </a:ext>
            </a:extLst>
          </p:cNvPr>
          <p:cNvSpPr>
            <a:spLocks noGrp="1"/>
          </p:cNvSpPr>
          <p:nvPr>
            <p:ph idx="1"/>
          </p:nvPr>
        </p:nvSpPr>
        <p:spPr/>
        <p:txBody>
          <a:bodyPr/>
          <a:lstStyle/>
          <a:p>
            <a:pPr lvl="0" algn="l" rtl="0">
              <a:lnSpc>
                <a:spcPct val="120000"/>
              </a:lnSpc>
              <a:spcBef>
                <a:spcPts val="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A decision tree is a supervised learning algorithm that can be used for classification and regression modeling, but mostly it is preferred for solving Classification problems</a:t>
            </a:r>
            <a:endParaRPr lang="en-US" dirty="0"/>
          </a:p>
          <a:p>
            <a:pPr lvl="0" algn="l" rtl="0">
              <a:lnSpc>
                <a:spcPct val="120000"/>
              </a:lnSpc>
              <a:spcBef>
                <a:spcPts val="100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It is a flowchart-like </a:t>
            </a:r>
            <a:r>
              <a:rPr lang="en-US" sz="1800" b="1" dirty="0">
                <a:solidFill>
                  <a:srgbClr val="333333"/>
                </a:solidFill>
                <a:latin typeface="Arial"/>
                <a:ea typeface="Arial"/>
                <a:cs typeface="Arial"/>
                <a:sym typeface="Arial"/>
              </a:rPr>
              <a:t>tree structure </a:t>
            </a:r>
            <a:r>
              <a:rPr lang="en-US" sz="1800" dirty="0">
                <a:solidFill>
                  <a:srgbClr val="333333"/>
                </a:solidFill>
                <a:latin typeface="Arial"/>
                <a:ea typeface="Arial"/>
                <a:cs typeface="Arial"/>
                <a:sym typeface="Arial"/>
              </a:rPr>
              <a:t>where each internal node denotes the feature, branches denote the rules and the leaf nodes denote the result of the algorithm</a:t>
            </a:r>
            <a:endParaRPr lang="en-US" dirty="0"/>
          </a:p>
          <a:p>
            <a:pPr lvl="0" algn="l" rtl="0">
              <a:lnSpc>
                <a:spcPct val="120000"/>
              </a:lnSpc>
              <a:spcBef>
                <a:spcPts val="100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It is called as decision tree because, similar to a tree, it starts with the root node, which expands on further branches and constructs a tree-like structure</a:t>
            </a:r>
            <a:endParaRPr lang="en-US" dirty="0"/>
          </a:p>
          <a:p>
            <a:endParaRPr lang="en-IN" dirty="0"/>
          </a:p>
        </p:txBody>
      </p:sp>
    </p:spTree>
    <p:extLst>
      <p:ext uri="{BB962C8B-B14F-4D97-AF65-F5344CB8AC3E}">
        <p14:creationId xmlns:p14="http://schemas.microsoft.com/office/powerpoint/2010/main" val="308314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9;p4">
            <a:extLst>
              <a:ext uri="{FF2B5EF4-FFF2-40B4-BE49-F238E27FC236}">
                <a16:creationId xmlns:a16="http://schemas.microsoft.com/office/drawing/2014/main" id="{9E38159A-1520-1976-D7AA-E57F21B68923}"/>
              </a:ext>
            </a:extLst>
          </p:cNvPr>
          <p:cNvPicPr preferRelativeResize="0">
            <a:picLocks noGrp="1"/>
          </p:cNvPicPr>
          <p:nvPr/>
        </p:nvPicPr>
        <p:blipFill rotWithShape="1">
          <a:blip r:embed="rId2">
            <a:alphaModFix/>
          </a:blip>
          <a:srcRect/>
          <a:stretch/>
        </p:blipFill>
        <p:spPr>
          <a:xfrm>
            <a:off x="1568610" y="1536422"/>
            <a:ext cx="9054779" cy="4443464"/>
          </a:xfrm>
          <a:prstGeom prst="rect">
            <a:avLst/>
          </a:prstGeom>
          <a:noFill/>
          <a:ln>
            <a:noFill/>
          </a:ln>
        </p:spPr>
      </p:pic>
    </p:spTree>
    <p:extLst>
      <p:ext uri="{BB962C8B-B14F-4D97-AF65-F5344CB8AC3E}">
        <p14:creationId xmlns:p14="http://schemas.microsoft.com/office/powerpoint/2010/main" val="242266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7C13D-0A1C-FD14-1AF4-FDF724437730}"/>
              </a:ext>
            </a:extLst>
          </p:cNvPr>
          <p:cNvPicPr>
            <a:picLocks noChangeAspect="1"/>
          </p:cNvPicPr>
          <p:nvPr/>
        </p:nvPicPr>
        <p:blipFill>
          <a:blip r:embed="rId2"/>
          <a:stretch>
            <a:fillRect/>
          </a:stretch>
        </p:blipFill>
        <p:spPr>
          <a:xfrm>
            <a:off x="1473201" y="1487715"/>
            <a:ext cx="6885004" cy="4651828"/>
          </a:xfrm>
          <a:prstGeom prst="rect">
            <a:avLst/>
          </a:prstGeom>
        </p:spPr>
      </p:pic>
    </p:spTree>
    <p:extLst>
      <p:ext uri="{BB962C8B-B14F-4D97-AF65-F5344CB8AC3E}">
        <p14:creationId xmlns:p14="http://schemas.microsoft.com/office/powerpoint/2010/main" val="67854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3528B-7F67-EC92-DB95-15F53B581AAD}"/>
              </a:ext>
            </a:extLst>
          </p:cNvPr>
          <p:cNvSpPr>
            <a:spLocks noGrp="1"/>
          </p:cNvSpPr>
          <p:nvPr>
            <p:ph type="title"/>
          </p:nvPr>
        </p:nvSpPr>
        <p:spPr/>
        <p:txBody>
          <a:bodyPr/>
          <a:lstStyle/>
          <a:p>
            <a:br>
              <a:rPr lang="en-US" sz="2800" b="1" dirty="0"/>
            </a:br>
            <a:r>
              <a:rPr lang="en-US" sz="2800" b="1" dirty="0"/>
              <a:t>3-Random Forest:</a:t>
            </a:r>
            <a:endParaRPr lang="en-IN" sz="2800" b="1" dirty="0"/>
          </a:p>
        </p:txBody>
      </p:sp>
      <p:sp>
        <p:nvSpPr>
          <p:cNvPr id="4" name="Content Placeholder 3">
            <a:extLst>
              <a:ext uri="{FF2B5EF4-FFF2-40B4-BE49-F238E27FC236}">
                <a16:creationId xmlns:a16="http://schemas.microsoft.com/office/drawing/2014/main" id="{4C72D453-8DF3-F2A8-8B90-6BC7E877D958}"/>
              </a:ext>
            </a:extLst>
          </p:cNvPr>
          <p:cNvSpPr>
            <a:spLocks noGrp="1"/>
          </p:cNvSpPr>
          <p:nvPr>
            <p:ph idx="1"/>
          </p:nvPr>
        </p:nvSpPr>
        <p:spPr/>
        <p:txBody>
          <a:bodyPr/>
          <a:lstStyle/>
          <a:p>
            <a:pPr marL="297180" lvl="0" indent="-285750" algn="l" rtl="0">
              <a:lnSpc>
                <a:spcPct val="120000"/>
              </a:lnSpc>
              <a:spcBef>
                <a:spcPts val="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Random forests or random decision forests is an ensemble learning method</a:t>
            </a:r>
            <a:endParaRPr lang="en-US" dirty="0"/>
          </a:p>
          <a:p>
            <a:pPr marL="297180" lvl="0" indent="-285750" algn="l" rtl="0">
              <a:lnSpc>
                <a:spcPct val="120000"/>
              </a:lnSpc>
              <a:spcBef>
                <a:spcPts val="1000"/>
              </a:spcBef>
              <a:spcAft>
                <a:spcPts val="0"/>
              </a:spcAft>
              <a:buSzPct val="100000"/>
              <a:buFont typeface="Wingdings" panose="05000000000000000000" pitchFamily="2" charset="2"/>
              <a:buChar char="Ø"/>
            </a:pPr>
            <a:r>
              <a:rPr lang="en-US" sz="1800" b="1" dirty="0">
                <a:solidFill>
                  <a:srgbClr val="333333"/>
                </a:solidFill>
                <a:latin typeface="Arial"/>
                <a:ea typeface="Arial"/>
                <a:cs typeface="Arial"/>
                <a:sym typeface="Arial"/>
              </a:rPr>
              <a:t>Ensemble learning  </a:t>
            </a:r>
            <a:r>
              <a:rPr lang="en-US" sz="1800" dirty="0">
                <a:solidFill>
                  <a:srgbClr val="333333"/>
                </a:solidFill>
                <a:latin typeface="Arial"/>
                <a:ea typeface="Arial"/>
                <a:cs typeface="Arial"/>
                <a:sym typeface="Arial"/>
              </a:rPr>
              <a:t>: a process of combining multiple classifiers to solve a complex problem and to improve the performance of the model</a:t>
            </a:r>
            <a:endParaRPr lang="en-US" dirty="0"/>
          </a:p>
          <a:p>
            <a:pPr marL="297180" lvl="0" indent="-285750" algn="l" rtl="0">
              <a:lnSpc>
                <a:spcPct val="120000"/>
              </a:lnSpc>
              <a:spcBef>
                <a:spcPts val="100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It can be used for both Classification and Regression problems in ML</a:t>
            </a:r>
            <a:endParaRPr lang="en-US" dirty="0"/>
          </a:p>
          <a:p>
            <a:pPr marL="297180" lvl="0" indent="-285750" algn="l" rtl="0">
              <a:lnSpc>
                <a:spcPct val="120000"/>
              </a:lnSpc>
              <a:spcBef>
                <a:spcPts val="1000"/>
              </a:spcBef>
              <a:spcAft>
                <a:spcPts val="0"/>
              </a:spcAft>
              <a:buSzPct val="100000"/>
              <a:buFont typeface="Wingdings" panose="05000000000000000000" pitchFamily="2" charset="2"/>
              <a:buChar char="Ø"/>
            </a:pPr>
            <a:r>
              <a:rPr lang="en-US" sz="1800" dirty="0">
                <a:solidFill>
                  <a:srgbClr val="333333"/>
                </a:solidFill>
                <a:latin typeface="Arial"/>
                <a:ea typeface="Arial"/>
                <a:cs typeface="Arial"/>
                <a:sym typeface="Arial"/>
              </a:rPr>
              <a:t>For classification tasks, the output of the random forest is the class selected by most trees. For regression tasks, the mean or average prediction of the individual trees is returned</a:t>
            </a:r>
          </a:p>
          <a:p>
            <a:pPr marL="0" indent="0">
              <a:buNone/>
            </a:pPr>
            <a:endParaRPr lang="en-IN" dirty="0"/>
          </a:p>
        </p:txBody>
      </p:sp>
    </p:spTree>
    <p:extLst>
      <p:ext uri="{BB962C8B-B14F-4D97-AF65-F5344CB8AC3E}">
        <p14:creationId xmlns:p14="http://schemas.microsoft.com/office/powerpoint/2010/main" val="405088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C6717-8F13-6C08-28EB-3AFC6A8FDE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DCE553-6110-D63C-5F97-EEA8B07695F7}"/>
              </a:ext>
            </a:extLst>
          </p:cNvPr>
          <p:cNvSpPr>
            <a:spLocks noGrp="1"/>
          </p:cNvSpPr>
          <p:nvPr>
            <p:ph type="title"/>
          </p:nvPr>
        </p:nvSpPr>
        <p:spPr/>
        <p:txBody>
          <a:bodyPr/>
          <a:lstStyle/>
          <a:p>
            <a:r>
              <a:rPr lang="en-IN" sz="4000" b="1" i="0" dirty="0">
                <a:effectLst/>
                <a:latin typeface="system-ui"/>
              </a:rPr>
              <a:t>Steps Involved to Diabetic prediction:</a:t>
            </a:r>
            <a:br>
              <a:rPr lang="en-IN" b="1" i="0" dirty="0">
                <a:effectLst/>
                <a:latin typeface="system-ui"/>
              </a:rPr>
            </a:br>
            <a:endParaRPr lang="en-IN" dirty="0"/>
          </a:p>
        </p:txBody>
      </p:sp>
      <p:sp>
        <p:nvSpPr>
          <p:cNvPr id="5" name="Content Placeholder 4">
            <a:extLst>
              <a:ext uri="{FF2B5EF4-FFF2-40B4-BE49-F238E27FC236}">
                <a16:creationId xmlns:a16="http://schemas.microsoft.com/office/drawing/2014/main" id="{68E491BE-DE0B-BF2A-F8ED-339F9A2411E3}"/>
              </a:ext>
            </a:extLst>
          </p:cNvPr>
          <p:cNvSpPr>
            <a:spLocks noGrp="1"/>
          </p:cNvSpPr>
          <p:nvPr>
            <p:ph idx="1"/>
          </p:nvPr>
        </p:nvSpPr>
        <p:spPr/>
        <p:txBody>
          <a:bodyPr>
            <a:normAutofit fontScale="85000" lnSpcReduction="20000"/>
          </a:bodyPr>
          <a:lstStyle/>
          <a:p>
            <a:pPr algn="l"/>
            <a:r>
              <a:rPr lang="en-IN" b="1" i="0" dirty="0">
                <a:effectLst/>
                <a:latin typeface="system-ui"/>
              </a:rPr>
              <a:t>1) Importing Libraries</a:t>
            </a:r>
          </a:p>
          <a:p>
            <a:pPr algn="l"/>
            <a:r>
              <a:rPr lang="en-IN" b="1" i="0" dirty="0">
                <a:effectLst/>
                <a:latin typeface="system-ui"/>
              </a:rPr>
              <a:t>2) Loading Dataset</a:t>
            </a:r>
          </a:p>
          <a:p>
            <a:pPr algn="l"/>
            <a:r>
              <a:rPr lang="en-IN" b="1" i="0" dirty="0">
                <a:effectLst/>
                <a:latin typeface="system-ui"/>
              </a:rPr>
              <a:t>3) Exploratory Data Analysis(EDA)</a:t>
            </a:r>
          </a:p>
          <a:p>
            <a:pPr algn="l"/>
            <a:r>
              <a:rPr lang="en-IN" b="1" i="0" dirty="0">
                <a:effectLst/>
                <a:latin typeface="system-ui"/>
              </a:rPr>
              <a:t>4) Feature Selection</a:t>
            </a:r>
          </a:p>
          <a:p>
            <a:pPr algn="l"/>
            <a:r>
              <a:rPr lang="en-IN" b="1" i="0" dirty="0">
                <a:effectLst/>
                <a:latin typeface="system-ui"/>
              </a:rPr>
              <a:t>5) Feature Scaling</a:t>
            </a:r>
          </a:p>
          <a:p>
            <a:pPr algn="l"/>
            <a:r>
              <a:rPr lang="en-IN" b="1" i="0" dirty="0">
                <a:effectLst/>
                <a:latin typeface="system-ui"/>
              </a:rPr>
              <a:t>6) Splitting the Dataset</a:t>
            </a:r>
          </a:p>
          <a:p>
            <a:pPr algn="l"/>
            <a:r>
              <a:rPr lang="en-IN" b="1" i="0" dirty="0">
                <a:effectLst/>
                <a:latin typeface="system-ui"/>
              </a:rPr>
              <a:t>7) </a:t>
            </a:r>
            <a:r>
              <a:rPr lang="en-IN" b="1" i="0" dirty="0" err="1">
                <a:effectLst/>
                <a:latin typeface="system-ui"/>
              </a:rPr>
              <a:t>Mechine</a:t>
            </a:r>
            <a:r>
              <a:rPr lang="en-IN" b="1" i="0" dirty="0">
                <a:effectLst/>
                <a:latin typeface="system-ui"/>
              </a:rPr>
              <a:t> Learning Model</a:t>
            </a:r>
          </a:p>
          <a:p>
            <a:pPr algn="l"/>
            <a:r>
              <a:rPr lang="en-IN" b="1" i="0" dirty="0">
                <a:effectLst/>
                <a:latin typeface="system-ui"/>
              </a:rPr>
              <a:t>---Prediction using Logistic Regression</a:t>
            </a:r>
          </a:p>
          <a:p>
            <a:pPr algn="l"/>
            <a:r>
              <a:rPr lang="en-IN" b="1" i="0" dirty="0">
                <a:effectLst/>
                <a:latin typeface="system-ui"/>
              </a:rPr>
              <a:t>---Prediction using Decision Tree Classifier</a:t>
            </a:r>
          </a:p>
          <a:p>
            <a:pPr algn="l"/>
            <a:r>
              <a:rPr lang="en-IN" b="1" i="0" dirty="0">
                <a:effectLst/>
                <a:latin typeface="system-ui"/>
              </a:rPr>
              <a:t>---Prediction using Random Forest Classifier</a:t>
            </a:r>
          </a:p>
          <a:p>
            <a:pPr algn="l"/>
            <a:r>
              <a:rPr lang="en-IN" b="1" i="0" dirty="0">
                <a:effectLst/>
                <a:latin typeface="system-ui"/>
              </a:rPr>
              <a:t>---Prediction using Support Vector Classifier</a:t>
            </a:r>
          </a:p>
          <a:p>
            <a:endParaRPr lang="en-IN" dirty="0"/>
          </a:p>
        </p:txBody>
      </p:sp>
    </p:spTree>
    <p:extLst>
      <p:ext uri="{BB962C8B-B14F-4D97-AF65-F5344CB8AC3E}">
        <p14:creationId xmlns:p14="http://schemas.microsoft.com/office/powerpoint/2010/main" val="370125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9;p5">
            <a:extLst>
              <a:ext uri="{FF2B5EF4-FFF2-40B4-BE49-F238E27FC236}">
                <a16:creationId xmlns:a16="http://schemas.microsoft.com/office/drawing/2014/main" id="{31E5CF9A-C271-0D5C-4D04-C1A2E3E888DC}"/>
              </a:ext>
            </a:extLst>
          </p:cNvPr>
          <p:cNvPicPr preferRelativeResize="0">
            <a:picLocks noGrp="1"/>
          </p:cNvPicPr>
          <p:nvPr/>
        </p:nvPicPr>
        <p:blipFill rotWithShape="1">
          <a:blip r:embed="rId2">
            <a:alphaModFix/>
          </a:blip>
          <a:srcRect/>
          <a:stretch/>
        </p:blipFill>
        <p:spPr>
          <a:xfrm>
            <a:off x="1335900" y="1277257"/>
            <a:ext cx="9520200" cy="4811486"/>
          </a:xfrm>
          <a:prstGeom prst="rect">
            <a:avLst/>
          </a:prstGeom>
          <a:noFill/>
          <a:ln>
            <a:noFill/>
          </a:ln>
        </p:spPr>
      </p:pic>
    </p:spTree>
    <p:extLst>
      <p:ext uri="{BB962C8B-B14F-4D97-AF65-F5344CB8AC3E}">
        <p14:creationId xmlns:p14="http://schemas.microsoft.com/office/powerpoint/2010/main" val="131932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3EF25-E639-02D1-0C80-058EAB85ACED}"/>
              </a:ext>
            </a:extLst>
          </p:cNvPr>
          <p:cNvPicPr>
            <a:picLocks noChangeAspect="1"/>
          </p:cNvPicPr>
          <p:nvPr/>
        </p:nvPicPr>
        <p:blipFill>
          <a:blip r:embed="rId2"/>
          <a:stretch>
            <a:fillRect/>
          </a:stretch>
        </p:blipFill>
        <p:spPr>
          <a:xfrm>
            <a:off x="2021995" y="1364344"/>
            <a:ext cx="7277153" cy="4310742"/>
          </a:xfrm>
          <a:prstGeom prst="rect">
            <a:avLst/>
          </a:prstGeom>
        </p:spPr>
      </p:pic>
    </p:spTree>
    <p:extLst>
      <p:ext uri="{BB962C8B-B14F-4D97-AF65-F5344CB8AC3E}">
        <p14:creationId xmlns:p14="http://schemas.microsoft.com/office/powerpoint/2010/main" val="2300423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D2FD-BF20-A476-A725-4E1815668951}"/>
              </a:ext>
            </a:extLst>
          </p:cNvPr>
          <p:cNvSpPr>
            <a:spLocks noGrp="1"/>
          </p:cNvSpPr>
          <p:nvPr>
            <p:ph type="title"/>
          </p:nvPr>
        </p:nvSpPr>
        <p:spPr/>
        <p:txBody>
          <a:bodyPr/>
          <a:lstStyle/>
          <a:p>
            <a:br>
              <a:rPr lang="en-US" sz="2800" b="1" dirty="0"/>
            </a:br>
            <a:r>
              <a:rPr lang="en-US" sz="2800" b="1" dirty="0"/>
              <a:t>4-</a:t>
            </a:r>
            <a:r>
              <a:rPr lang="en-US" sz="2800" b="1" i="0" dirty="0">
                <a:solidFill>
                  <a:schemeClr val="bg1"/>
                </a:solidFill>
                <a:latin typeface="Arial"/>
                <a:ea typeface="Arial"/>
                <a:cs typeface="Arial"/>
                <a:sym typeface="Arial"/>
              </a:rPr>
              <a:t>Support Vector Machine:</a:t>
            </a:r>
            <a:endParaRPr lang="en-IN" sz="2800" b="1" dirty="0">
              <a:solidFill>
                <a:schemeClr val="bg1"/>
              </a:solidFill>
            </a:endParaRPr>
          </a:p>
        </p:txBody>
      </p:sp>
      <p:sp>
        <p:nvSpPr>
          <p:cNvPr id="3" name="Content Placeholder 2">
            <a:extLst>
              <a:ext uri="{FF2B5EF4-FFF2-40B4-BE49-F238E27FC236}">
                <a16:creationId xmlns:a16="http://schemas.microsoft.com/office/drawing/2014/main" id="{A05B57D7-B111-BABD-FCAF-EE2AE1A77A44}"/>
              </a:ext>
            </a:extLst>
          </p:cNvPr>
          <p:cNvSpPr>
            <a:spLocks noGrp="1"/>
          </p:cNvSpPr>
          <p:nvPr>
            <p:ph idx="1"/>
          </p:nvPr>
        </p:nvSpPr>
        <p:spPr>
          <a:xfrm>
            <a:off x="1154954" y="2603500"/>
            <a:ext cx="9158172" cy="3416300"/>
          </a:xfrm>
        </p:spPr>
        <p:txBody>
          <a:bodyPr/>
          <a:lstStyle/>
          <a:p>
            <a:pPr lvl="0" algn="l" rtl="0">
              <a:lnSpc>
                <a:spcPct val="120000"/>
              </a:lnSpc>
              <a:spcBef>
                <a:spcPts val="0"/>
              </a:spcBef>
              <a:spcAft>
                <a:spcPts val="0"/>
              </a:spcAft>
              <a:buSzPct val="100000"/>
              <a:buFont typeface="Wingdings" panose="05000000000000000000" pitchFamily="2" charset="2"/>
              <a:buChar char="Ø"/>
            </a:pPr>
            <a:r>
              <a:rPr lang="en-US" sz="1800" b="0" i="0" dirty="0">
                <a:solidFill>
                  <a:srgbClr val="333333"/>
                </a:solidFill>
                <a:latin typeface="Arial"/>
                <a:ea typeface="Arial"/>
                <a:cs typeface="Arial"/>
                <a:sym typeface="Arial"/>
              </a:rPr>
              <a:t>Support Vector Machine or SVM is one of the most popular </a:t>
            </a:r>
            <a:r>
              <a:rPr lang="en-US" sz="1800" b="1" i="0" dirty="0">
                <a:solidFill>
                  <a:srgbClr val="333333"/>
                </a:solidFill>
                <a:latin typeface="Arial"/>
                <a:ea typeface="Arial"/>
                <a:cs typeface="Arial"/>
                <a:sym typeface="Arial"/>
              </a:rPr>
              <a:t>Supervised Learning algorithms</a:t>
            </a:r>
            <a:r>
              <a:rPr lang="en-US" sz="1800" b="0" i="0" dirty="0">
                <a:solidFill>
                  <a:srgbClr val="333333"/>
                </a:solidFill>
                <a:latin typeface="Arial"/>
                <a:ea typeface="Arial"/>
                <a:cs typeface="Arial"/>
                <a:sym typeface="Arial"/>
              </a:rPr>
              <a:t>, which is used for Classification as well as Regression problems. However, primarily, it is used for Classification problems in Machine Learning</a:t>
            </a:r>
          </a:p>
          <a:p>
            <a:pPr lvl="0" algn="l" rtl="0">
              <a:lnSpc>
                <a:spcPct val="120000"/>
              </a:lnSpc>
              <a:spcBef>
                <a:spcPts val="1000"/>
              </a:spcBef>
              <a:spcAft>
                <a:spcPts val="0"/>
              </a:spcAft>
              <a:buSzPct val="100000"/>
              <a:buFont typeface="Wingdings" panose="05000000000000000000" pitchFamily="2" charset="2"/>
              <a:buChar char="Ø"/>
            </a:pPr>
            <a:r>
              <a:rPr lang="en-US" sz="1800" b="1" i="0" dirty="0">
                <a:solidFill>
                  <a:srgbClr val="333333"/>
                </a:solidFill>
                <a:latin typeface="Arial"/>
                <a:ea typeface="Arial"/>
                <a:cs typeface="Arial"/>
                <a:sym typeface="Arial"/>
              </a:rPr>
              <a:t>Goal: </a:t>
            </a:r>
            <a:r>
              <a:rPr lang="en-US" sz="1800" dirty="0">
                <a:solidFill>
                  <a:srgbClr val="333333"/>
                </a:solidFill>
                <a:latin typeface="Arial"/>
                <a:ea typeface="Arial"/>
                <a:cs typeface="Arial"/>
                <a:sym typeface="Arial"/>
              </a:rPr>
              <a:t>T</a:t>
            </a:r>
            <a:r>
              <a:rPr lang="en-US" sz="1800" b="0" i="0" dirty="0">
                <a:solidFill>
                  <a:srgbClr val="333333"/>
                </a:solidFill>
                <a:latin typeface="Arial"/>
                <a:ea typeface="Arial"/>
                <a:cs typeface="Arial"/>
                <a:sym typeface="Arial"/>
              </a:rPr>
              <a:t>o </a:t>
            </a:r>
            <a:r>
              <a:rPr lang="en-US" sz="1800" b="1" i="0" dirty="0">
                <a:solidFill>
                  <a:srgbClr val="333333"/>
                </a:solidFill>
                <a:latin typeface="Arial"/>
                <a:ea typeface="Arial"/>
                <a:cs typeface="Arial"/>
                <a:sym typeface="Arial"/>
              </a:rPr>
              <a:t>create the best line or decision boundary </a:t>
            </a:r>
            <a:r>
              <a:rPr lang="en-US" sz="1800" b="0" i="0" dirty="0">
                <a:solidFill>
                  <a:srgbClr val="333333"/>
                </a:solidFill>
                <a:latin typeface="Arial"/>
                <a:ea typeface="Arial"/>
                <a:cs typeface="Arial"/>
                <a:sym typeface="Arial"/>
              </a:rPr>
              <a:t>that can segregate n-dimensional space into classes so that we can easily put the new data point in the correct category in the future. This best decision boundary is called a</a:t>
            </a:r>
            <a:r>
              <a:rPr lang="en-US" sz="1800" b="1" i="0" dirty="0">
                <a:solidFill>
                  <a:srgbClr val="333333"/>
                </a:solidFill>
                <a:latin typeface="Arial"/>
                <a:ea typeface="Arial"/>
                <a:cs typeface="Arial"/>
                <a:sym typeface="Arial"/>
              </a:rPr>
              <a:t> hyperplane.</a:t>
            </a:r>
            <a:endParaRPr lang="en-US" sz="1800" b="0" i="0" dirty="0">
              <a:solidFill>
                <a:srgbClr val="333333"/>
              </a:solidFill>
              <a:latin typeface="Arial"/>
              <a:ea typeface="Arial"/>
              <a:cs typeface="Arial"/>
              <a:sym typeface="Arial"/>
            </a:endParaRPr>
          </a:p>
          <a:p>
            <a:endParaRPr lang="en-IN" dirty="0"/>
          </a:p>
        </p:txBody>
      </p:sp>
    </p:spTree>
    <p:extLst>
      <p:ext uri="{BB962C8B-B14F-4D97-AF65-F5344CB8AC3E}">
        <p14:creationId xmlns:p14="http://schemas.microsoft.com/office/powerpoint/2010/main" val="3191446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199CFC-8E0F-6AF7-6D94-A7C69A378C6C}"/>
              </a:ext>
            </a:extLst>
          </p:cNvPr>
          <p:cNvSpPr txBox="1"/>
          <p:nvPr/>
        </p:nvSpPr>
        <p:spPr>
          <a:xfrm>
            <a:off x="979714" y="834349"/>
            <a:ext cx="9064171" cy="369332"/>
          </a:xfrm>
          <a:prstGeom prst="rect">
            <a:avLst/>
          </a:prstGeom>
          <a:noFill/>
        </p:spPr>
        <p:txBody>
          <a:bodyPr wrap="square">
            <a:spAutoFit/>
          </a:bodyPr>
          <a:lstStyle/>
          <a:p>
            <a:r>
              <a:rPr lang="en-US" sz="1800" dirty="0">
                <a:solidFill>
                  <a:srgbClr val="333333"/>
                </a:solidFill>
                <a:latin typeface="Arial"/>
                <a:ea typeface="Arial"/>
                <a:cs typeface="Arial"/>
                <a:sym typeface="Arial"/>
              </a:rPr>
              <a:t>Two different categories are classified using a decision boundary or hyperplane.</a:t>
            </a:r>
            <a:endParaRPr lang="en-IN" dirty="0"/>
          </a:p>
        </p:txBody>
      </p:sp>
      <p:pic>
        <p:nvPicPr>
          <p:cNvPr id="7" name="Picture 6">
            <a:extLst>
              <a:ext uri="{FF2B5EF4-FFF2-40B4-BE49-F238E27FC236}">
                <a16:creationId xmlns:a16="http://schemas.microsoft.com/office/drawing/2014/main" id="{C16527C8-B8B5-5B2C-6399-440CB36B3927}"/>
              </a:ext>
            </a:extLst>
          </p:cNvPr>
          <p:cNvPicPr>
            <a:picLocks noChangeAspect="1"/>
          </p:cNvPicPr>
          <p:nvPr/>
        </p:nvPicPr>
        <p:blipFill>
          <a:blip r:embed="rId2"/>
          <a:stretch>
            <a:fillRect/>
          </a:stretch>
        </p:blipFill>
        <p:spPr>
          <a:xfrm>
            <a:off x="1887510" y="1778645"/>
            <a:ext cx="7248578" cy="4219606"/>
          </a:xfrm>
          <a:prstGeom prst="rect">
            <a:avLst/>
          </a:prstGeom>
        </p:spPr>
      </p:pic>
    </p:spTree>
    <p:extLst>
      <p:ext uri="{BB962C8B-B14F-4D97-AF65-F5344CB8AC3E}">
        <p14:creationId xmlns:p14="http://schemas.microsoft.com/office/powerpoint/2010/main" val="2106901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4273F-0938-F16D-7934-E2C82BF04D86}"/>
              </a:ext>
            </a:extLst>
          </p:cNvPr>
          <p:cNvPicPr>
            <a:picLocks noChangeAspect="1"/>
          </p:cNvPicPr>
          <p:nvPr/>
        </p:nvPicPr>
        <p:blipFill>
          <a:blip r:embed="rId2"/>
          <a:stretch>
            <a:fillRect/>
          </a:stretch>
        </p:blipFill>
        <p:spPr>
          <a:xfrm>
            <a:off x="1927880" y="1988457"/>
            <a:ext cx="7252406" cy="3904343"/>
          </a:xfrm>
          <a:prstGeom prst="rect">
            <a:avLst/>
          </a:prstGeom>
        </p:spPr>
      </p:pic>
    </p:spTree>
    <p:extLst>
      <p:ext uri="{BB962C8B-B14F-4D97-AF65-F5344CB8AC3E}">
        <p14:creationId xmlns:p14="http://schemas.microsoft.com/office/powerpoint/2010/main" val="2714222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586A-FF63-3B86-00E2-DBA7076C23A3}"/>
              </a:ext>
            </a:extLst>
          </p:cNvPr>
          <p:cNvSpPr>
            <a:spLocks noGrp="1"/>
          </p:cNvSpPr>
          <p:nvPr>
            <p:ph type="title"/>
          </p:nvPr>
        </p:nvSpPr>
        <p:spPr/>
        <p:txBody>
          <a:bodyPr/>
          <a:lstStyle/>
          <a:p>
            <a:r>
              <a:rPr lang="en-US" b="1" dirty="0"/>
              <a:t>Result:</a:t>
            </a:r>
            <a:endParaRPr lang="en-IN" b="1" dirty="0"/>
          </a:p>
        </p:txBody>
      </p:sp>
      <p:pic>
        <p:nvPicPr>
          <p:cNvPr id="5" name="Content Placeholder 4">
            <a:extLst>
              <a:ext uri="{FF2B5EF4-FFF2-40B4-BE49-F238E27FC236}">
                <a16:creationId xmlns:a16="http://schemas.microsoft.com/office/drawing/2014/main" id="{0A7CD5F5-A0DB-2A86-B4F4-2FDD06F13958}"/>
              </a:ext>
            </a:extLst>
          </p:cNvPr>
          <p:cNvPicPr>
            <a:picLocks noGrp="1" noChangeAspect="1"/>
          </p:cNvPicPr>
          <p:nvPr>
            <p:ph idx="1"/>
          </p:nvPr>
        </p:nvPicPr>
        <p:blipFill>
          <a:blip r:embed="rId2"/>
          <a:stretch>
            <a:fillRect/>
          </a:stretch>
        </p:blipFill>
        <p:spPr>
          <a:xfrm>
            <a:off x="1229263" y="2431144"/>
            <a:ext cx="8039159" cy="3530384"/>
          </a:xfrm>
        </p:spPr>
      </p:pic>
    </p:spTree>
    <p:extLst>
      <p:ext uri="{BB962C8B-B14F-4D97-AF65-F5344CB8AC3E}">
        <p14:creationId xmlns:p14="http://schemas.microsoft.com/office/powerpoint/2010/main" val="270936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E64F25-9791-D977-DFFE-0C7A5F77980D}"/>
              </a:ext>
            </a:extLst>
          </p:cNvPr>
          <p:cNvSpPr txBox="1"/>
          <p:nvPr/>
        </p:nvSpPr>
        <p:spPr>
          <a:xfrm>
            <a:off x="1103086" y="1120676"/>
            <a:ext cx="8752114" cy="2308324"/>
          </a:xfrm>
          <a:prstGeom prst="rect">
            <a:avLst/>
          </a:prstGeom>
          <a:noFill/>
        </p:spPr>
        <p:txBody>
          <a:bodyPr wrap="square">
            <a:spAutoFit/>
          </a:bodyPr>
          <a:lstStyle/>
          <a:p>
            <a:pPr algn="l"/>
            <a:r>
              <a:rPr lang="en-US" i="0" dirty="0">
                <a:effectLst/>
                <a:latin typeface="system-ui"/>
              </a:rPr>
              <a:t>According to the accuracy scores, Logistic Regression has the highest accuracy, followed by Random Forest and Support Vector Machines. Decision Tree has the lowest accuracy among the models evaluated.</a:t>
            </a:r>
          </a:p>
          <a:p>
            <a:pPr algn="l"/>
            <a:endParaRPr lang="en-US" i="0" dirty="0">
              <a:effectLst/>
              <a:latin typeface="system-ui"/>
            </a:endParaRPr>
          </a:p>
          <a:p>
            <a:pPr algn="l"/>
            <a:r>
              <a:rPr lang="en-US" i="0" dirty="0">
                <a:effectLst/>
                <a:latin typeface="system-ui"/>
              </a:rPr>
              <a:t>Logistic model accuracy is 0.8182</a:t>
            </a:r>
          </a:p>
          <a:p>
            <a:pPr algn="l"/>
            <a:endParaRPr lang="en-US" dirty="0">
              <a:latin typeface="system-ui"/>
            </a:endParaRPr>
          </a:p>
          <a:p>
            <a:r>
              <a:rPr lang="en-US" b="1" i="0" dirty="0">
                <a:effectLst/>
                <a:latin typeface="system-ui"/>
              </a:rPr>
              <a:t> </a:t>
            </a:r>
            <a:r>
              <a:rPr lang="en-US" i="0" dirty="0">
                <a:effectLst/>
                <a:latin typeface="system-ui"/>
              </a:rPr>
              <a:t>we determine that the best model for prediction is the Logistic Regression model.</a:t>
            </a:r>
          </a:p>
          <a:p>
            <a:pPr algn="l"/>
            <a:endParaRPr lang="en-US" i="0" dirty="0">
              <a:effectLst/>
              <a:latin typeface="system-ui"/>
            </a:endParaRPr>
          </a:p>
        </p:txBody>
      </p:sp>
      <p:pic>
        <p:nvPicPr>
          <p:cNvPr id="7" name="Picture 6">
            <a:extLst>
              <a:ext uri="{FF2B5EF4-FFF2-40B4-BE49-F238E27FC236}">
                <a16:creationId xmlns:a16="http://schemas.microsoft.com/office/drawing/2014/main" id="{C3E93ABE-09ED-25E8-C29B-EDAC95DE4C21}"/>
              </a:ext>
            </a:extLst>
          </p:cNvPr>
          <p:cNvPicPr>
            <a:picLocks noChangeAspect="1"/>
          </p:cNvPicPr>
          <p:nvPr/>
        </p:nvPicPr>
        <p:blipFill>
          <a:blip r:embed="rId2"/>
          <a:stretch>
            <a:fillRect/>
          </a:stretch>
        </p:blipFill>
        <p:spPr>
          <a:xfrm>
            <a:off x="1493142" y="3781645"/>
            <a:ext cx="5466458" cy="2495784"/>
          </a:xfrm>
          <a:prstGeom prst="rect">
            <a:avLst/>
          </a:prstGeom>
        </p:spPr>
      </p:pic>
    </p:spTree>
    <p:extLst>
      <p:ext uri="{BB962C8B-B14F-4D97-AF65-F5344CB8AC3E}">
        <p14:creationId xmlns:p14="http://schemas.microsoft.com/office/powerpoint/2010/main" val="3600046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C7F87-2399-983F-6AA7-59E06BC97CCF}"/>
              </a:ext>
            </a:extLst>
          </p:cNvPr>
          <p:cNvPicPr>
            <a:picLocks noChangeAspect="1"/>
          </p:cNvPicPr>
          <p:nvPr/>
        </p:nvPicPr>
        <p:blipFill>
          <a:blip r:embed="rId2"/>
          <a:stretch>
            <a:fillRect/>
          </a:stretch>
        </p:blipFill>
        <p:spPr>
          <a:xfrm>
            <a:off x="964099" y="1259114"/>
            <a:ext cx="8405975" cy="4470400"/>
          </a:xfrm>
          <a:prstGeom prst="rect">
            <a:avLst/>
          </a:prstGeom>
        </p:spPr>
      </p:pic>
    </p:spTree>
    <p:extLst>
      <p:ext uri="{BB962C8B-B14F-4D97-AF65-F5344CB8AC3E}">
        <p14:creationId xmlns:p14="http://schemas.microsoft.com/office/powerpoint/2010/main" val="304288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4D36-ED38-6778-75E5-A194164884B2}"/>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6B8641BC-AAE7-70C1-67D5-004673019FB9}"/>
              </a:ext>
            </a:extLst>
          </p:cNvPr>
          <p:cNvSpPr>
            <a:spLocks noGrp="1"/>
          </p:cNvSpPr>
          <p:nvPr>
            <p:ph idx="1"/>
          </p:nvPr>
        </p:nvSpPr>
        <p:spPr>
          <a:xfrm>
            <a:off x="828383" y="3140529"/>
            <a:ext cx="8825659" cy="1729014"/>
          </a:xfrm>
        </p:spPr>
        <p:txBody>
          <a:bodyPr/>
          <a:lstStyle/>
          <a:p>
            <a:r>
              <a:rPr lang="en-US" b="1" i="0" dirty="0">
                <a:effectLst/>
                <a:latin typeface="system-ui"/>
              </a:rPr>
              <a:t>From the confusion matrix we can see that: There are total 98+9=107 actual </a:t>
            </a:r>
            <a:r>
              <a:rPr lang="en-US" b="1" i="0" dirty="0" err="1">
                <a:effectLst/>
                <a:latin typeface="system-ui"/>
              </a:rPr>
              <a:t>non_diabetic</a:t>
            </a:r>
            <a:r>
              <a:rPr lang="en-US" b="1" i="0" dirty="0">
                <a:effectLst/>
                <a:latin typeface="system-ui"/>
              </a:rPr>
              <a:t> patients and the algorithm predicts 98 of them as non diabetic and 9 of them as diabetic. While there are 19+28=47 actual diabetic patients and the algorithm predicts 19 of them as non-diabetic and 28 of them as diabetic.</a:t>
            </a:r>
          </a:p>
          <a:p>
            <a:pPr marL="0" indent="0">
              <a:buNone/>
            </a:pPr>
            <a:endParaRPr lang="en-IN" dirty="0"/>
          </a:p>
        </p:txBody>
      </p:sp>
    </p:spTree>
    <p:extLst>
      <p:ext uri="{BB962C8B-B14F-4D97-AF65-F5344CB8AC3E}">
        <p14:creationId xmlns:p14="http://schemas.microsoft.com/office/powerpoint/2010/main" val="2085504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2ADEB-3297-F2D3-EB07-8475023BA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FDDE2-C2C5-7053-5D0B-9F06BFCF5F0E}"/>
              </a:ext>
            </a:extLst>
          </p:cNvPr>
          <p:cNvSpPr>
            <a:spLocks noGrp="1"/>
          </p:cNvSpPr>
          <p:nvPr>
            <p:ph type="title"/>
          </p:nvPr>
        </p:nvSpPr>
        <p:spPr/>
        <p:txBody>
          <a:bodyPr/>
          <a:lstStyle/>
          <a:p>
            <a:r>
              <a:rPr lang="en-US" b="1" dirty="0"/>
              <a:t>Prediction:</a:t>
            </a:r>
            <a:endParaRPr lang="en-IN" b="1" dirty="0"/>
          </a:p>
        </p:txBody>
      </p:sp>
      <p:pic>
        <p:nvPicPr>
          <p:cNvPr id="9" name="Picture 8">
            <a:extLst>
              <a:ext uri="{FF2B5EF4-FFF2-40B4-BE49-F238E27FC236}">
                <a16:creationId xmlns:a16="http://schemas.microsoft.com/office/drawing/2014/main" id="{C15511C2-FAAD-EB83-45B6-FE24D8BF7B03}"/>
              </a:ext>
            </a:extLst>
          </p:cNvPr>
          <p:cNvPicPr>
            <a:picLocks noChangeAspect="1"/>
          </p:cNvPicPr>
          <p:nvPr/>
        </p:nvPicPr>
        <p:blipFill>
          <a:blip r:embed="rId2"/>
          <a:stretch>
            <a:fillRect/>
          </a:stretch>
        </p:blipFill>
        <p:spPr>
          <a:xfrm>
            <a:off x="899886" y="2438400"/>
            <a:ext cx="7424057" cy="4225488"/>
          </a:xfrm>
          <a:prstGeom prst="rect">
            <a:avLst/>
          </a:prstGeom>
        </p:spPr>
      </p:pic>
    </p:spTree>
    <p:extLst>
      <p:ext uri="{BB962C8B-B14F-4D97-AF65-F5344CB8AC3E}">
        <p14:creationId xmlns:p14="http://schemas.microsoft.com/office/powerpoint/2010/main" val="277305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88C9-1B5C-E33F-CD11-CA105AEC703C}"/>
              </a:ext>
            </a:extLst>
          </p:cNvPr>
          <p:cNvSpPr>
            <a:spLocks noGrp="1"/>
          </p:cNvSpPr>
          <p:nvPr>
            <p:ph type="title"/>
          </p:nvPr>
        </p:nvSpPr>
        <p:spPr/>
        <p:txBody>
          <a:bodyPr/>
          <a:lstStyle/>
          <a:p>
            <a:br>
              <a:rPr lang="en-IN" sz="3200" b="1" i="0" dirty="0">
                <a:effectLst/>
                <a:latin typeface="system-ui"/>
              </a:rPr>
            </a:br>
            <a:r>
              <a:rPr lang="en-IN" sz="3200" b="1" i="0" dirty="0">
                <a:effectLst/>
                <a:latin typeface="system-ui"/>
              </a:rPr>
              <a:t>1) Importing Libraries:</a:t>
            </a:r>
            <a:br>
              <a:rPr lang="en-IN" b="1" i="0" dirty="0">
                <a:effectLst/>
                <a:latin typeface="system-ui"/>
              </a:rPr>
            </a:br>
            <a:endParaRPr lang="en-IN" dirty="0"/>
          </a:p>
        </p:txBody>
      </p:sp>
      <p:sp>
        <p:nvSpPr>
          <p:cNvPr id="3" name="Content Placeholder 2">
            <a:extLst>
              <a:ext uri="{FF2B5EF4-FFF2-40B4-BE49-F238E27FC236}">
                <a16:creationId xmlns:a16="http://schemas.microsoft.com/office/drawing/2014/main" id="{4F9E061C-5855-6C42-F1C2-77B1D91376D2}"/>
              </a:ext>
            </a:extLst>
          </p:cNvPr>
          <p:cNvSpPr>
            <a:spLocks noGrp="1"/>
          </p:cNvSpPr>
          <p:nvPr>
            <p:ph idx="1"/>
          </p:nvPr>
        </p:nvSpPr>
        <p:spPr/>
        <p:txBody>
          <a:bodyPr>
            <a:normAutofit fontScale="92500" lnSpcReduction="20000"/>
          </a:bodyPr>
          <a:lstStyle/>
          <a:p>
            <a:r>
              <a:rPr lang="en-US" dirty="0"/>
              <a:t>Importing some basic libraries like </a:t>
            </a:r>
            <a:r>
              <a:rPr lang="en-US" b="1" dirty="0" err="1"/>
              <a:t>Numpy</a:t>
            </a:r>
            <a:r>
              <a:rPr lang="en-US" b="1" dirty="0"/>
              <a:t> ,Pandas, Matplotlib, seaborn</a:t>
            </a:r>
            <a:r>
              <a:rPr lang="en-US" dirty="0"/>
              <a:t>.</a:t>
            </a:r>
          </a:p>
          <a:p>
            <a:r>
              <a:rPr lang="en-US" b="1" dirty="0" err="1"/>
              <a:t>Numpy</a:t>
            </a:r>
            <a:r>
              <a:rPr lang="en-US" b="1" dirty="0"/>
              <a:t>:</a:t>
            </a:r>
          </a:p>
          <a:p>
            <a:pPr marL="0" indent="0">
              <a:buNone/>
            </a:pPr>
            <a:r>
              <a:rPr lang="en-US" dirty="0">
                <a:solidFill>
                  <a:srgbClr val="000000"/>
                </a:solidFill>
              </a:rPr>
              <a:t>NumPy stands for Numerical Python and is one of the most useful scientific libraries in Python programming. It provides support for large multidimensional array objects and various tools to work with them.</a:t>
            </a:r>
          </a:p>
          <a:p>
            <a:pPr marL="0" indent="0">
              <a:buNone/>
            </a:pPr>
            <a:r>
              <a:rPr lang="en-US" dirty="0">
                <a:solidFill>
                  <a:srgbClr val="000000"/>
                </a:solidFill>
              </a:rPr>
              <a:t>          </a:t>
            </a:r>
            <a:r>
              <a:rPr lang="en-IN" sz="1800" b="1" dirty="0">
                <a:solidFill>
                  <a:srgbClr val="0000FF"/>
                </a:solidFill>
              </a:rPr>
              <a:t>import </a:t>
            </a:r>
            <a:r>
              <a:rPr lang="en-IN" sz="1800" b="1" dirty="0" err="1">
                <a:solidFill>
                  <a:srgbClr val="0000FF"/>
                </a:solidFill>
              </a:rPr>
              <a:t>numpy</a:t>
            </a:r>
            <a:r>
              <a:rPr lang="en-IN" sz="1800" b="1" dirty="0">
                <a:solidFill>
                  <a:srgbClr val="0000FF"/>
                </a:solidFill>
              </a:rPr>
              <a:t> as np</a:t>
            </a:r>
            <a:endParaRPr lang="en-US" dirty="0"/>
          </a:p>
          <a:p>
            <a:r>
              <a:rPr lang="en-US" b="1" dirty="0"/>
              <a:t>Pandas:</a:t>
            </a:r>
          </a:p>
          <a:p>
            <a:pPr marL="0" indent="0">
              <a:buNone/>
            </a:pPr>
            <a:r>
              <a:rPr lang="en-US" dirty="0"/>
              <a:t>Pandas is a Python library used for working with data sets. It has functions for analyzing, cleaning, exploring, and manipulating data. The name "Pandas" has a reference to both "Panel Data", and "Python Data Analysis“.</a:t>
            </a:r>
          </a:p>
          <a:p>
            <a:pPr marL="0" indent="0">
              <a:buNone/>
            </a:pPr>
            <a:r>
              <a:rPr lang="en-IN" sz="1800" dirty="0">
                <a:solidFill>
                  <a:srgbClr val="0000FF"/>
                </a:solidFill>
                <a:latin typeface="Arial"/>
                <a:ea typeface="Arial"/>
                <a:cs typeface="Arial"/>
                <a:sym typeface="Arial"/>
              </a:rPr>
              <a:t>          </a:t>
            </a:r>
            <a:r>
              <a:rPr lang="en-IN" sz="1800" b="1" dirty="0">
                <a:solidFill>
                  <a:srgbClr val="0000FF"/>
                </a:solidFill>
                <a:latin typeface="Arial"/>
                <a:ea typeface="Arial"/>
                <a:cs typeface="Arial"/>
                <a:sym typeface="Arial"/>
              </a:rPr>
              <a:t>import pandas as pd</a:t>
            </a:r>
          </a:p>
          <a:p>
            <a:pPr marL="0" indent="0">
              <a:buNone/>
            </a:pPr>
            <a:endParaRPr lang="en-US" dirty="0"/>
          </a:p>
          <a:p>
            <a:endParaRPr lang="en-US" dirty="0"/>
          </a:p>
          <a:p>
            <a:pPr marL="0" indent="0">
              <a:buNone/>
            </a:pPr>
            <a:endParaRPr lang="en-US" dirty="0">
              <a:solidFill>
                <a:srgbClr val="000000"/>
              </a:solidFill>
            </a:endParaRPr>
          </a:p>
          <a:p>
            <a:pPr marL="0" indent="0">
              <a:buNone/>
            </a:pPr>
            <a:endParaRPr lang="en-IN" dirty="0"/>
          </a:p>
        </p:txBody>
      </p:sp>
    </p:spTree>
    <p:extLst>
      <p:ext uri="{BB962C8B-B14F-4D97-AF65-F5344CB8AC3E}">
        <p14:creationId xmlns:p14="http://schemas.microsoft.com/office/powerpoint/2010/main" val="4098349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233F95-8C8F-0786-2201-723DC6A457D5}"/>
              </a:ext>
            </a:extLst>
          </p:cNvPr>
          <p:cNvPicPr>
            <a:picLocks noChangeAspect="1"/>
          </p:cNvPicPr>
          <p:nvPr/>
        </p:nvPicPr>
        <p:blipFill>
          <a:blip r:embed="rId2"/>
          <a:stretch>
            <a:fillRect/>
          </a:stretch>
        </p:blipFill>
        <p:spPr>
          <a:xfrm>
            <a:off x="1302638" y="764931"/>
            <a:ext cx="6092391" cy="5410898"/>
          </a:xfrm>
          <a:prstGeom prst="rect">
            <a:avLst/>
          </a:prstGeom>
        </p:spPr>
      </p:pic>
    </p:spTree>
    <p:extLst>
      <p:ext uri="{BB962C8B-B14F-4D97-AF65-F5344CB8AC3E}">
        <p14:creationId xmlns:p14="http://schemas.microsoft.com/office/powerpoint/2010/main" val="158680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9032620-6E2E-E63C-16D1-E0F5ED924D90}"/>
              </a:ext>
            </a:extLst>
          </p:cNvPr>
          <p:cNvSpPr txBox="1">
            <a:spLocks/>
          </p:cNvSpPr>
          <p:nvPr/>
        </p:nvSpPr>
        <p:spPr>
          <a:xfrm>
            <a:off x="1055914" y="1373413"/>
            <a:ext cx="10112829" cy="4042229"/>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b="1" dirty="0"/>
              <a:t>Matplotlib:</a:t>
            </a:r>
          </a:p>
          <a:p>
            <a:pPr marL="0" indent="0">
              <a:buFont typeface="Wingdings 3" charset="2"/>
              <a:buNone/>
            </a:pPr>
            <a:r>
              <a:rPr lang="en-US" dirty="0">
                <a:solidFill>
                  <a:srgbClr val="000000"/>
                </a:solidFill>
              </a:rPr>
              <a:t>Matplotlib is one of the most popular Python packages used for data visualization.</a:t>
            </a:r>
          </a:p>
          <a:p>
            <a:pPr marL="0" indent="0">
              <a:buFont typeface="Wingdings 3" charset="2"/>
              <a:buNone/>
            </a:pPr>
            <a:r>
              <a:rPr lang="en-US" dirty="0">
                <a:solidFill>
                  <a:srgbClr val="000000"/>
                </a:solidFill>
              </a:rPr>
              <a:t>Cross-platform library for making 2D plots from data in arrays.</a:t>
            </a:r>
          </a:p>
          <a:p>
            <a:pPr marL="0" indent="0">
              <a:buFont typeface="Wingdings 3" charset="2"/>
              <a:buNone/>
            </a:pPr>
            <a:r>
              <a:rPr lang="en-US" dirty="0">
                <a:solidFill>
                  <a:srgbClr val="000000"/>
                </a:solidFill>
              </a:rPr>
              <a:t>          </a:t>
            </a:r>
            <a:r>
              <a:rPr lang="en-IN" b="1" dirty="0">
                <a:solidFill>
                  <a:srgbClr val="0000FF"/>
                </a:solidFill>
              </a:rPr>
              <a:t>import </a:t>
            </a:r>
            <a:r>
              <a:rPr lang="en-IN" b="1" dirty="0" err="1">
                <a:solidFill>
                  <a:srgbClr val="0000FF"/>
                </a:solidFill>
              </a:rPr>
              <a:t>matplotlib.pyplot</a:t>
            </a:r>
            <a:r>
              <a:rPr lang="en-IN" b="1" dirty="0">
                <a:solidFill>
                  <a:srgbClr val="0000FF"/>
                </a:solidFill>
              </a:rPr>
              <a:t> as </a:t>
            </a:r>
            <a:r>
              <a:rPr lang="en-IN" b="1" dirty="0" err="1">
                <a:solidFill>
                  <a:srgbClr val="0000FF"/>
                </a:solidFill>
              </a:rPr>
              <a:t>plt</a:t>
            </a:r>
            <a:r>
              <a:rPr lang="en-IN" b="1" dirty="0">
                <a:solidFill>
                  <a:srgbClr val="0000FF"/>
                </a:solidFill>
              </a:rPr>
              <a:t>   or </a:t>
            </a:r>
          </a:p>
          <a:p>
            <a:pPr marL="0" indent="0">
              <a:buFont typeface="Wingdings 3" charset="2"/>
              <a:buNone/>
            </a:pPr>
            <a:r>
              <a:rPr lang="en-IN" b="1" dirty="0">
                <a:solidFill>
                  <a:srgbClr val="0000FF"/>
                </a:solidFill>
              </a:rPr>
              <a:t>          from matplotlib import </a:t>
            </a:r>
            <a:r>
              <a:rPr lang="en-IN" b="1" dirty="0" err="1">
                <a:solidFill>
                  <a:srgbClr val="0000FF"/>
                </a:solidFill>
              </a:rPr>
              <a:t>pyplot</a:t>
            </a:r>
            <a:r>
              <a:rPr lang="en-IN" b="1" dirty="0">
                <a:solidFill>
                  <a:srgbClr val="0000FF"/>
                </a:solidFill>
              </a:rPr>
              <a:t> as </a:t>
            </a:r>
            <a:r>
              <a:rPr lang="en-IN" b="1" dirty="0" err="1">
                <a:solidFill>
                  <a:srgbClr val="0000FF"/>
                </a:solidFill>
              </a:rPr>
              <a:t>plt</a:t>
            </a:r>
            <a:r>
              <a:rPr lang="en-IN" b="1" dirty="0">
                <a:solidFill>
                  <a:srgbClr val="0000FF"/>
                </a:solidFill>
              </a:rPr>
              <a:t> </a:t>
            </a:r>
          </a:p>
          <a:p>
            <a:pPr marL="0" indent="0">
              <a:buFont typeface="Wingdings 3" charset="2"/>
              <a:buNone/>
            </a:pPr>
            <a:endParaRPr lang="en-US" dirty="0"/>
          </a:p>
          <a:p>
            <a:r>
              <a:rPr lang="en-US" b="1" dirty="0"/>
              <a:t>Seaborn:</a:t>
            </a:r>
          </a:p>
          <a:p>
            <a:pPr marL="0" indent="0">
              <a:buNone/>
            </a:pPr>
            <a:r>
              <a:rPr lang="en-US" sz="1800" dirty="0">
                <a:solidFill>
                  <a:srgbClr val="000000"/>
                </a:solidFill>
              </a:rPr>
              <a:t>Seaborn is a data visualization library built on top of Matplotlib, designed to create visually appealing and informative statistical graphics. It provides a high-level interface for creating a variety of charts, such as heat maps, scatter plots, line plots, and many others</a:t>
            </a:r>
            <a:endParaRPr lang="en-US" dirty="0"/>
          </a:p>
          <a:p>
            <a:pPr marL="0" indent="0">
              <a:buFont typeface="Wingdings 3" charset="2"/>
              <a:buNone/>
            </a:pPr>
            <a:r>
              <a:rPr lang="en-IN" dirty="0">
                <a:solidFill>
                  <a:srgbClr val="0000FF"/>
                </a:solidFill>
                <a:latin typeface="Arial"/>
                <a:ea typeface="Arial"/>
                <a:cs typeface="Arial"/>
                <a:sym typeface="Arial"/>
              </a:rPr>
              <a:t>          </a:t>
            </a:r>
            <a:r>
              <a:rPr lang="en-IN" b="1" dirty="0">
                <a:solidFill>
                  <a:srgbClr val="0000FF"/>
                </a:solidFill>
                <a:latin typeface="Arial"/>
                <a:ea typeface="Arial"/>
                <a:cs typeface="Arial"/>
                <a:sym typeface="Arial"/>
              </a:rPr>
              <a:t>import seaborn as </a:t>
            </a:r>
            <a:r>
              <a:rPr lang="en-IN" b="1" dirty="0" err="1">
                <a:solidFill>
                  <a:srgbClr val="0000FF"/>
                </a:solidFill>
                <a:latin typeface="Arial"/>
                <a:ea typeface="Arial"/>
                <a:cs typeface="Arial"/>
                <a:sym typeface="Arial"/>
              </a:rPr>
              <a:t>sns</a:t>
            </a:r>
            <a:endParaRPr lang="en-IN" b="1" dirty="0">
              <a:solidFill>
                <a:srgbClr val="0000FF"/>
              </a:solidFill>
              <a:latin typeface="Arial"/>
              <a:ea typeface="Arial"/>
              <a:cs typeface="Arial"/>
              <a:sym typeface="Arial"/>
            </a:endParaRPr>
          </a:p>
          <a:p>
            <a:pPr marL="0" indent="0">
              <a:buFont typeface="Wingdings 3" charset="2"/>
              <a:buNone/>
            </a:pPr>
            <a:endParaRPr lang="en-US" dirty="0"/>
          </a:p>
          <a:p>
            <a:endParaRPr lang="en-US" dirty="0"/>
          </a:p>
          <a:p>
            <a:pPr marL="0" indent="0">
              <a:buFont typeface="Wingdings 3" charset="2"/>
              <a:buNone/>
            </a:pPr>
            <a:endParaRPr lang="en-US" dirty="0">
              <a:solidFill>
                <a:srgbClr val="000000"/>
              </a:solidFill>
            </a:endParaRPr>
          </a:p>
          <a:p>
            <a:pPr marL="0" indent="0">
              <a:buFont typeface="Wingdings 3" charset="2"/>
              <a:buNone/>
            </a:pPr>
            <a:endParaRPr lang="en-IN" dirty="0"/>
          </a:p>
        </p:txBody>
      </p:sp>
    </p:spTree>
    <p:extLst>
      <p:ext uri="{BB962C8B-B14F-4D97-AF65-F5344CB8AC3E}">
        <p14:creationId xmlns:p14="http://schemas.microsoft.com/office/powerpoint/2010/main" val="350107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404A6-1D02-9C65-4274-72CA1B573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BE512-E60A-30DE-5D07-C8DC73559D0B}"/>
              </a:ext>
            </a:extLst>
          </p:cNvPr>
          <p:cNvSpPr>
            <a:spLocks noGrp="1"/>
          </p:cNvSpPr>
          <p:nvPr>
            <p:ph type="title"/>
          </p:nvPr>
        </p:nvSpPr>
        <p:spPr/>
        <p:txBody>
          <a:bodyPr/>
          <a:lstStyle/>
          <a:p>
            <a:br>
              <a:rPr lang="en-US" sz="3200" b="1" dirty="0"/>
            </a:br>
            <a:r>
              <a:rPr lang="en-US" sz="3200" b="1" dirty="0"/>
              <a:t>2) </a:t>
            </a:r>
            <a:r>
              <a:rPr lang="en-IN" sz="3200" b="1" i="0" dirty="0">
                <a:effectLst/>
                <a:latin typeface="system-ui"/>
              </a:rPr>
              <a:t>Loading Dataset:</a:t>
            </a:r>
            <a:br>
              <a:rPr lang="en-IN" b="1" i="0" dirty="0">
                <a:effectLst/>
                <a:latin typeface="system-ui"/>
              </a:rPr>
            </a:br>
            <a:endParaRPr lang="en-IN" dirty="0"/>
          </a:p>
        </p:txBody>
      </p:sp>
      <p:sp>
        <p:nvSpPr>
          <p:cNvPr id="3" name="Content Placeholder 2">
            <a:extLst>
              <a:ext uri="{FF2B5EF4-FFF2-40B4-BE49-F238E27FC236}">
                <a16:creationId xmlns:a16="http://schemas.microsoft.com/office/drawing/2014/main" id="{8A85E97D-6AF7-C362-B700-FD9415DD7E8B}"/>
              </a:ext>
            </a:extLst>
          </p:cNvPr>
          <p:cNvSpPr>
            <a:spLocks noGrp="1"/>
          </p:cNvSpPr>
          <p:nvPr>
            <p:ph idx="1"/>
          </p:nvPr>
        </p:nvSpPr>
        <p:spPr/>
        <p:txBody>
          <a:bodyPr>
            <a:normAutofit/>
          </a:bodyPr>
          <a:lstStyle/>
          <a:p>
            <a:pPr algn="l" fontAlgn="base"/>
            <a:r>
              <a:rPr lang="en-IN" b="1" i="0" dirty="0">
                <a:solidFill>
                  <a:srgbClr val="202124"/>
                </a:solidFill>
                <a:effectLst/>
                <a:latin typeface="zeitung"/>
              </a:rPr>
              <a:t>Pima Indians Diabetes Database </a:t>
            </a:r>
          </a:p>
          <a:p>
            <a:pPr marL="0" indent="0" algn="l" fontAlgn="base">
              <a:buNone/>
            </a:pPr>
            <a:r>
              <a:rPr lang="en-IN" b="1" dirty="0">
                <a:solidFill>
                  <a:srgbClr val="202124"/>
                </a:solidFill>
                <a:latin typeface="zeitung"/>
              </a:rPr>
              <a:t>             </a:t>
            </a:r>
            <a:r>
              <a:rPr lang="en-IN" b="0" i="0" dirty="0">
                <a:effectLst/>
                <a:latin typeface="system-ui"/>
              </a:rPr>
              <a:t>Dataset downloaded from </a:t>
            </a:r>
            <a:r>
              <a:rPr lang="en-IN" b="0" i="0" u="none" strike="noStrike" dirty="0">
                <a:effectLst/>
                <a:latin typeface="system-ui"/>
                <a:hlinkClick r:id="rId2"/>
              </a:rPr>
              <a:t>Pima Indians Diabetes Database</a:t>
            </a:r>
            <a:endParaRPr lang="en-IN" b="0" i="0" u="none" strike="noStrike" dirty="0">
              <a:effectLst/>
              <a:latin typeface="system-ui"/>
            </a:endParaRPr>
          </a:p>
          <a:p>
            <a:pPr marL="0" indent="0" algn="l" fontAlgn="base">
              <a:buNone/>
            </a:pPr>
            <a:endParaRPr lang="en-IN" sz="1400" i="0" u="none" strike="noStrike" dirty="0">
              <a:solidFill>
                <a:schemeClr val="tx1"/>
              </a:solidFill>
              <a:effectLst/>
              <a:latin typeface="system-ui"/>
            </a:endParaRPr>
          </a:p>
          <a:p>
            <a:pPr marL="45720" lvl="0" indent="0" algn="l" rtl="0">
              <a:spcBef>
                <a:spcPts val="0"/>
              </a:spcBef>
              <a:spcAft>
                <a:spcPts val="0"/>
              </a:spcAft>
              <a:buClr>
                <a:srgbClr val="0070C0"/>
              </a:buClr>
              <a:buSzPts val="2000"/>
              <a:buNone/>
            </a:pPr>
            <a:r>
              <a:rPr lang="en-IN" sz="1400" dirty="0">
                <a:solidFill>
                  <a:schemeClr val="tx1"/>
                </a:solidFill>
                <a:latin typeface="system-ui"/>
              </a:rPr>
              <a:t>                </a:t>
            </a:r>
            <a:r>
              <a:rPr lang="en-US" sz="1400" dirty="0">
                <a:solidFill>
                  <a:schemeClr val="tx1"/>
                </a:solidFill>
                <a:latin typeface="Inter"/>
                <a:ea typeface="Inter"/>
                <a:cs typeface="Inter"/>
                <a:sym typeface="Inter"/>
              </a:rPr>
              <a:t>The </a:t>
            </a:r>
            <a:r>
              <a:rPr lang="en-US" sz="1400" dirty="0" err="1">
                <a:solidFill>
                  <a:schemeClr val="tx1"/>
                </a:solidFill>
                <a:latin typeface="Inter"/>
                <a:ea typeface="Inter"/>
                <a:cs typeface="Inter"/>
                <a:sym typeface="Inter"/>
              </a:rPr>
              <a:t>read_csv</a:t>
            </a:r>
            <a:r>
              <a:rPr lang="en-US" sz="1400" dirty="0">
                <a:solidFill>
                  <a:schemeClr val="tx1"/>
                </a:solidFill>
                <a:latin typeface="Inter"/>
                <a:ea typeface="Inter"/>
                <a:cs typeface="Inter"/>
                <a:sym typeface="Inter"/>
              </a:rPr>
              <a:t>() is written as follows:</a:t>
            </a:r>
            <a:endParaRPr lang="en-US" sz="1400" dirty="0">
              <a:solidFill>
                <a:schemeClr val="tx1"/>
              </a:solidFill>
            </a:endParaRPr>
          </a:p>
          <a:p>
            <a:pPr marL="45720" lvl="0" indent="0" algn="l" rtl="0">
              <a:spcBef>
                <a:spcPts val="480"/>
              </a:spcBef>
              <a:spcAft>
                <a:spcPts val="0"/>
              </a:spcAft>
              <a:buSzPts val="2000"/>
              <a:buNone/>
            </a:pPr>
            <a:r>
              <a:rPr lang="en-US" sz="1400" dirty="0">
                <a:solidFill>
                  <a:srgbClr val="0070C0"/>
                </a:solidFill>
                <a:latin typeface="Inter"/>
                <a:ea typeface="Inter"/>
                <a:cs typeface="Inter"/>
                <a:sym typeface="Inter"/>
              </a:rPr>
              <a:t>                              </a:t>
            </a:r>
            <a:r>
              <a:rPr lang="en-US" sz="1400" b="1" dirty="0" err="1">
                <a:solidFill>
                  <a:srgbClr val="0070C0"/>
                </a:solidFill>
                <a:latin typeface="Inter"/>
                <a:ea typeface="Inter"/>
                <a:cs typeface="Inter"/>
                <a:sym typeface="Inter"/>
              </a:rPr>
              <a:t>data_set</a:t>
            </a:r>
            <a:r>
              <a:rPr lang="en-US" sz="1400" b="1" dirty="0">
                <a:solidFill>
                  <a:srgbClr val="0070C0"/>
                </a:solidFill>
                <a:latin typeface="Inter"/>
                <a:ea typeface="Inter"/>
                <a:cs typeface="Inter"/>
                <a:sym typeface="Inter"/>
              </a:rPr>
              <a:t>= </a:t>
            </a:r>
            <a:r>
              <a:rPr lang="en-US" sz="1400" b="1" dirty="0" err="1">
                <a:solidFill>
                  <a:srgbClr val="0070C0"/>
                </a:solidFill>
                <a:latin typeface="Inter"/>
                <a:ea typeface="Inter"/>
                <a:cs typeface="Inter"/>
                <a:sym typeface="Inter"/>
              </a:rPr>
              <a:t>pd.read_csv</a:t>
            </a:r>
            <a:r>
              <a:rPr lang="en-US" sz="1400" b="1" dirty="0">
                <a:solidFill>
                  <a:srgbClr val="0070C0"/>
                </a:solidFill>
                <a:latin typeface="Inter"/>
                <a:ea typeface="Inter"/>
                <a:cs typeface="Inter"/>
                <a:sym typeface="Inter"/>
              </a:rPr>
              <a:t>(‘Dataset.csv’)</a:t>
            </a:r>
          </a:p>
          <a:p>
            <a:pPr marL="45720" lvl="0" indent="0" algn="l" rtl="0">
              <a:spcBef>
                <a:spcPts val="480"/>
              </a:spcBef>
              <a:spcAft>
                <a:spcPts val="0"/>
              </a:spcAft>
              <a:buSzPts val="2000"/>
              <a:buNone/>
            </a:pPr>
            <a:endParaRPr lang="en-US" sz="1200" b="1" i="0" dirty="0">
              <a:solidFill>
                <a:srgbClr val="202124"/>
              </a:solidFill>
              <a:effectLst/>
              <a:latin typeface="Inter"/>
            </a:endParaRPr>
          </a:p>
          <a:p>
            <a:r>
              <a:rPr lang="en-US" b="0" i="0" dirty="0">
                <a:solidFill>
                  <a:srgbClr val="3C4043"/>
                </a:solidFill>
                <a:effectLst/>
                <a:latin typeface="Inter"/>
              </a:rPr>
              <a:t>The datasets consist of several medical predictor (independent) variables and one target (dependent) variable, </a:t>
            </a:r>
            <a:r>
              <a:rPr lang="en-US" i="0" dirty="0">
                <a:solidFill>
                  <a:srgbClr val="3C4043"/>
                </a:solidFill>
                <a:effectLst/>
                <a:latin typeface="Inter"/>
              </a:rPr>
              <a:t>Outcome</a:t>
            </a:r>
            <a:r>
              <a:rPr lang="en-US" b="0" i="0" dirty="0">
                <a:solidFill>
                  <a:srgbClr val="3C4043"/>
                </a:solidFill>
                <a:effectLst/>
                <a:latin typeface="Inter"/>
              </a:rPr>
              <a:t>. Independent variables include the number of Pregnancies the patient has had, their Glucose, </a:t>
            </a:r>
            <a:r>
              <a:rPr lang="en-US" b="0" i="0" dirty="0" err="1">
                <a:solidFill>
                  <a:srgbClr val="3C4043"/>
                </a:solidFill>
                <a:effectLst/>
                <a:latin typeface="Inter"/>
              </a:rPr>
              <a:t>BloodPressure</a:t>
            </a:r>
            <a:r>
              <a:rPr lang="en-US" b="0" i="0" dirty="0">
                <a:solidFill>
                  <a:srgbClr val="3C4043"/>
                </a:solidFill>
                <a:effectLst/>
                <a:latin typeface="Inter"/>
              </a:rPr>
              <a:t>, </a:t>
            </a:r>
            <a:r>
              <a:rPr lang="en-US" b="0" i="0" dirty="0" err="1">
                <a:solidFill>
                  <a:srgbClr val="3C4043"/>
                </a:solidFill>
                <a:effectLst/>
                <a:latin typeface="Inter"/>
              </a:rPr>
              <a:t>SkinThickness</a:t>
            </a:r>
            <a:r>
              <a:rPr lang="en-US" b="0" i="0" dirty="0">
                <a:solidFill>
                  <a:srgbClr val="3C4043"/>
                </a:solidFill>
                <a:effectLst/>
                <a:latin typeface="Inter"/>
              </a:rPr>
              <a:t>, </a:t>
            </a:r>
            <a:r>
              <a:rPr lang="en-US" b="0" i="0" dirty="0" err="1">
                <a:solidFill>
                  <a:srgbClr val="3C4043"/>
                </a:solidFill>
                <a:effectLst/>
                <a:latin typeface="Inter"/>
              </a:rPr>
              <a:t>Insulin,BMI</a:t>
            </a:r>
            <a:r>
              <a:rPr lang="en-US" b="0" i="0" dirty="0">
                <a:solidFill>
                  <a:srgbClr val="3C4043"/>
                </a:solidFill>
                <a:effectLst/>
                <a:latin typeface="Inter"/>
              </a:rPr>
              <a:t>, </a:t>
            </a:r>
            <a:r>
              <a:rPr lang="en-US" b="0" i="0" dirty="0" err="1">
                <a:solidFill>
                  <a:srgbClr val="3C4043"/>
                </a:solidFill>
                <a:effectLst/>
                <a:latin typeface="Inter"/>
              </a:rPr>
              <a:t>DiabetesPedigreeFunction,Age</a:t>
            </a:r>
            <a:r>
              <a:rPr lang="en-US" dirty="0">
                <a:solidFill>
                  <a:srgbClr val="3C4043"/>
                </a:solidFill>
                <a:latin typeface="Inter"/>
              </a:rPr>
              <a:t>.</a:t>
            </a:r>
            <a:endParaRPr lang="en-IN" dirty="0"/>
          </a:p>
        </p:txBody>
      </p:sp>
    </p:spTree>
    <p:extLst>
      <p:ext uri="{BB962C8B-B14F-4D97-AF65-F5344CB8AC3E}">
        <p14:creationId xmlns:p14="http://schemas.microsoft.com/office/powerpoint/2010/main" val="332891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44F1A3-42C3-2DAF-7449-F34A2D84FE12}"/>
              </a:ext>
            </a:extLst>
          </p:cNvPr>
          <p:cNvPicPr>
            <a:picLocks noGrp="1" noChangeAspect="1"/>
          </p:cNvPicPr>
          <p:nvPr>
            <p:ph idx="4294967295"/>
          </p:nvPr>
        </p:nvPicPr>
        <p:blipFill>
          <a:blip r:embed="rId2"/>
          <a:stretch>
            <a:fillRect/>
          </a:stretch>
        </p:blipFill>
        <p:spPr>
          <a:xfrm>
            <a:off x="1821543" y="885371"/>
            <a:ext cx="8403771" cy="5181600"/>
          </a:xfrm>
        </p:spPr>
      </p:pic>
    </p:spTree>
    <p:extLst>
      <p:ext uri="{BB962C8B-B14F-4D97-AF65-F5344CB8AC3E}">
        <p14:creationId xmlns:p14="http://schemas.microsoft.com/office/powerpoint/2010/main" val="92459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10BF3-B6D8-1E83-2ED6-F50C68CB4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0B492-E8A8-7BC5-51CE-7660ECB9E6EB}"/>
              </a:ext>
            </a:extLst>
          </p:cNvPr>
          <p:cNvSpPr>
            <a:spLocks noGrp="1"/>
          </p:cNvSpPr>
          <p:nvPr>
            <p:ph type="title"/>
          </p:nvPr>
        </p:nvSpPr>
        <p:spPr/>
        <p:txBody>
          <a:bodyPr/>
          <a:lstStyle/>
          <a:p>
            <a:br>
              <a:rPr lang="en-US" sz="3200" b="1" dirty="0"/>
            </a:br>
            <a:r>
              <a:rPr lang="en-US" sz="3200" b="1" dirty="0"/>
              <a:t>3) </a:t>
            </a:r>
            <a:r>
              <a:rPr lang="en-IN" sz="3200" b="1" i="0" dirty="0">
                <a:effectLst/>
                <a:latin typeface="system-ui"/>
              </a:rPr>
              <a:t>Exploratory Data Analysis(EDA):</a:t>
            </a:r>
            <a:br>
              <a:rPr lang="en-IN" b="1" i="0" dirty="0">
                <a:effectLst/>
                <a:latin typeface="system-ui"/>
              </a:rPr>
            </a:br>
            <a:endParaRPr lang="en-IN" dirty="0"/>
          </a:p>
        </p:txBody>
      </p:sp>
      <p:sp>
        <p:nvSpPr>
          <p:cNvPr id="3" name="Content Placeholder 2">
            <a:extLst>
              <a:ext uri="{FF2B5EF4-FFF2-40B4-BE49-F238E27FC236}">
                <a16:creationId xmlns:a16="http://schemas.microsoft.com/office/drawing/2014/main" id="{05165CDD-F8AB-1A31-BB4A-C2BDAF95427E}"/>
              </a:ext>
            </a:extLst>
          </p:cNvPr>
          <p:cNvSpPr>
            <a:spLocks noGrp="1"/>
          </p:cNvSpPr>
          <p:nvPr>
            <p:ph idx="1"/>
          </p:nvPr>
        </p:nvSpPr>
        <p:spPr>
          <a:xfrm>
            <a:off x="1154954" y="2603500"/>
            <a:ext cx="9454989" cy="3416300"/>
          </a:xfrm>
        </p:spPr>
        <p:txBody>
          <a:bodyPr>
            <a:normAutofit/>
          </a:bodyPr>
          <a:lstStyle/>
          <a:p>
            <a:pPr algn="l" fontAlgn="base"/>
            <a:r>
              <a:rPr lang="en-US" sz="2000" dirty="0"/>
              <a:t>In Python, exploratory data analysis, or EDA, is a crucial step in the data analysis process that involves studying, exploring, and visualizing information to derive important insights. To find patterns, trends, and relationships in the data, it makes use of statistical tools and visualizations.</a:t>
            </a:r>
            <a:endParaRPr lang="en-IN" sz="2000" dirty="0"/>
          </a:p>
        </p:txBody>
      </p:sp>
    </p:spTree>
    <p:extLst>
      <p:ext uri="{BB962C8B-B14F-4D97-AF65-F5344CB8AC3E}">
        <p14:creationId xmlns:p14="http://schemas.microsoft.com/office/powerpoint/2010/main" val="336082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4E0F4-170B-96FA-1065-B02563E2AB2F}"/>
              </a:ext>
            </a:extLst>
          </p:cNvPr>
          <p:cNvSpPr>
            <a:spLocks noGrp="1"/>
          </p:cNvSpPr>
          <p:nvPr>
            <p:ph type="title"/>
          </p:nvPr>
        </p:nvSpPr>
        <p:spPr/>
        <p:txBody>
          <a:bodyPr/>
          <a:lstStyle/>
          <a:p>
            <a:br>
              <a:rPr lang="en-US" sz="2400" b="1" dirty="0"/>
            </a:br>
            <a:r>
              <a:rPr lang="en-US" sz="2400" b="1" dirty="0"/>
              <a:t>Pie Diagram:</a:t>
            </a:r>
            <a:endParaRPr lang="en-IN" sz="2400" b="1" dirty="0"/>
          </a:p>
        </p:txBody>
      </p:sp>
      <p:sp>
        <p:nvSpPr>
          <p:cNvPr id="3" name="Content Placeholder 2">
            <a:extLst>
              <a:ext uri="{FF2B5EF4-FFF2-40B4-BE49-F238E27FC236}">
                <a16:creationId xmlns:a16="http://schemas.microsoft.com/office/drawing/2014/main" id="{90D94E77-0494-C9EC-7326-09599C3D2622}"/>
              </a:ext>
            </a:extLst>
          </p:cNvPr>
          <p:cNvSpPr>
            <a:spLocks noGrp="1"/>
          </p:cNvSpPr>
          <p:nvPr>
            <p:ph idx="1"/>
          </p:nvPr>
        </p:nvSpPr>
        <p:spPr>
          <a:xfrm>
            <a:off x="536539" y="2305958"/>
            <a:ext cx="10987803" cy="3416300"/>
          </a:xfrm>
        </p:spPr>
        <p:txBody>
          <a:bodyPr/>
          <a:lstStyle/>
          <a:p>
            <a:pPr marL="0" indent="0">
              <a:buNone/>
            </a:pPr>
            <a:r>
              <a:rPr lang="en-US" dirty="0"/>
              <a:t>A pie chart (or a circle chart) is a circular statistical graphic which is divided into slices to illustrate numerical proportion. In a pie chart, the arc length of each slice (and consequently its central angle and area) is proportional to the quantity it represents.</a:t>
            </a:r>
          </a:p>
        </p:txBody>
      </p:sp>
      <p:pic>
        <p:nvPicPr>
          <p:cNvPr id="9" name="Picture 8">
            <a:extLst>
              <a:ext uri="{FF2B5EF4-FFF2-40B4-BE49-F238E27FC236}">
                <a16:creationId xmlns:a16="http://schemas.microsoft.com/office/drawing/2014/main" id="{12C6CCCA-CF89-3681-A3A2-AB7C742541FC}"/>
              </a:ext>
            </a:extLst>
          </p:cNvPr>
          <p:cNvPicPr>
            <a:picLocks noChangeAspect="1"/>
          </p:cNvPicPr>
          <p:nvPr/>
        </p:nvPicPr>
        <p:blipFill>
          <a:blip r:embed="rId2"/>
          <a:stretch>
            <a:fillRect/>
          </a:stretch>
        </p:blipFill>
        <p:spPr>
          <a:xfrm>
            <a:off x="7588915" y="3095172"/>
            <a:ext cx="4603085" cy="2872705"/>
          </a:xfrm>
          <a:prstGeom prst="rect">
            <a:avLst/>
          </a:prstGeom>
        </p:spPr>
      </p:pic>
      <p:sp>
        <p:nvSpPr>
          <p:cNvPr id="11" name="TextBox 10">
            <a:extLst>
              <a:ext uri="{FF2B5EF4-FFF2-40B4-BE49-F238E27FC236}">
                <a16:creationId xmlns:a16="http://schemas.microsoft.com/office/drawing/2014/main" id="{3307FDC3-38D7-9D6D-AEB0-19C75E06C01C}"/>
              </a:ext>
            </a:extLst>
          </p:cNvPr>
          <p:cNvSpPr txBox="1"/>
          <p:nvPr/>
        </p:nvSpPr>
        <p:spPr>
          <a:xfrm>
            <a:off x="1052285" y="3794650"/>
            <a:ext cx="6727371" cy="646331"/>
          </a:xfrm>
          <a:prstGeom prst="rect">
            <a:avLst/>
          </a:prstGeom>
          <a:noFill/>
        </p:spPr>
        <p:txBody>
          <a:bodyPr wrap="square">
            <a:spAutoFit/>
          </a:bodyPr>
          <a:lstStyle/>
          <a:p>
            <a:r>
              <a:rPr lang="en-IN" b="1" dirty="0" err="1">
                <a:solidFill>
                  <a:srgbClr val="0070C0"/>
                </a:solidFill>
              </a:rPr>
              <a:t>plt.pie</a:t>
            </a:r>
            <a:r>
              <a:rPr lang="en-IN" b="1" dirty="0">
                <a:solidFill>
                  <a:srgbClr val="0070C0"/>
                </a:solidFill>
              </a:rPr>
              <a:t>(</a:t>
            </a:r>
            <a:r>
              <a:rPr lang="en-IN" b="1" dirty="0" err="1">
                <a:solidFill>
                  <a:srgbClr val="0070C0"/>
                </a:solidFill>
              </a:rPr>
              <a:t>outcome_count,labels</a:t>
            </a:r>
            <a:r>
              <a:rPr lang="en-IN" b="1" dirty="0">
                <a:solidFill>
                  <a:srgbClr val="0070C0"/>
                </a:solidFill>
              </a:rPr>
              <a:t>=["NO","YES"], shadow=True, </a:t>
            </a:r>
            <a:r>
              <a:rPr lang="en-IN" b="1" dirty="0" err="1">
                <a:solidFill>
                  <a:srgbClr val="0070C0"/>
                </a:solidFill>
              </a:rPr>
              <a:t>autopct</a:t>
            </a:r>
            <a:r>
              <a:rPr lang="en-IN" b="1" dirty="0">
                <a:solidFill>
                  <a:srgbClr val="0070C0"/>
                </a:solidFill>
              </a:rPr>
              <a:t>='%1.2f%%',radius=1,explode=[0.05,0.05])</a:t>
            </a:r>
          </a:p>
        </p:txBody>
      </p:sp>
    </p:spTree>
    <p:extLst>
      <p:ext uri="{BB962C8B-B14F-4D97-AF65-F5344CB8AC3E}">
        <p14:creationId xmlns:p14="http://schemas.microsoft.com/office/powerpoint/2010/main" val="29980583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830</TotalTime>
  <Words>1720</Words>
  <Application>Microsoft Office PowerPoint</Application>
  <PresentationFormat>Widescreen</PresentationFormat>
  <Paragraphs>124</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Century Gothic</vt:lpstr>
      <vt:lpstr>Inter</vt:lpstr>
      <vt:lpstr>system-ui</vt:lpstr>
      <vt:lpstr>Wingdings</vt:lpstr>
      <vt:lpstr>Wingdings 3</vt:lpstr>
      <vt:lpstr>zeitung</vt:lpstr>
      <vt:lpstr>Ion Boardroom</vt:lpstr>
      <vt:lpstr>      DIABETICS PREDICTION USING                MACHINE LEARNING</vt:lpstr>
      <vt:lpstr>Introduction:</vt:lpstr>
      <vt:lpstr>Steps Involved to Diabetic prediction: </vt:lpstr>
      <vt:lpstr> 1) Importing Libraries: </vt:lpstr>
      <vt:lpstr>PowerPoint Presentation</vt:lpstr>
      <vt:lpstr> 2) Loading Dataset: </vt:lpstr>
      <vt:lpstr>PowerPoint Presentation</vt:lpstr>
      <vt:lpstr> 3) Exploratory Data Analysis(EDA): </vt:lpstr>
      <vt:lpstr> Pie Diagram:</vt:lpstr>
      <vt:lpstr> Histogram:</vt:lpstr>
      <vt:lpstr> Box plot:</vt:lpstr>
      <vt:lpstr> Heat map:</vt:lpstr>
      <vt:lpstr> Pair plot:</vt:lpstr>
      <vt:lpstr>4) Feature Selection:</vt:lpstr>
      <vt:lpstr>5) Feature Scaling:</vt:lpstr>
      <vt:lpstr>6) Splitting the Dataset:</vt:lpstr>
      <vt:lpstr>7) Mechine Learning Model:</vt:lpstr>
      <vt:lpstr>PowerPoint Presentation</vt:lpstr>
      <vt:lpstr>Classification Of Machine Learning:</vt:lpstr>
      <vt:lpstr> Supervised Learning:</vt:lpstr>
      <vt:lpstr> Unsupervised Learning:</vt:lpstr>
      <vt:lpstr> Classification of Supervised Learning:</vt:lpstr>
      <vt:lpstr>PowerPoint Presentation</vt:lpstr>
      <vt:lpstr> 1-Logistic Regression:</vt:lpstr>
      <vt:lpstr>PowerPoint Presentation</vt:lpstr>
      <vt:lpstr> 2-Decision Tree:</vt:lpstr>
      <vt:lpstr>PowerPoint Presentation</vt:lpstr>
      <vt:lpstr>PowerPoint Presentation</vt:lpstr>
      <vt:lpstr> 3-Random Forest:</vt:lpstr>
      <vt:lpstr>PowerPoint Presentation</vt:lpstr>
      <vt:lpstr>PowerPoint Presentation</vt:lpstr>
      <vt:lpstr> 4-Support Vector Machine:</vt:lpstr>
      <vt:lpstr>PowerPoint Presentation</vt:lpstr>
      <vt:lpstr>PowerPoint Presentation</vt:lpstr>
      <vt:lpstr>Result:</vt:lpstr>
      <vt:lpstr>PowerPoint Presentation</vt:lpstr>
      <vt:lpstr>PowerPoint Presentation</vt:lpstr>
      <vt:lpstr>Conclusion:</vt:lpstr>
      <vt:lpstr>Prediction: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DIABETICS PREDICTION FOR WOMEN</dc:title>
  <dc:creator>HUDHA K</dc:creator>
  <cp:lastModifiedBy>HUDHA K</cp:lastModifiedBy>
  <cp:revision>9</cp:revision>
  <dcterms:created xsi:type="dcterms:W3CDTF">2024-02-25T18:58:53Z</dcterms:created>
  <dcterms:modified xsi:type="dcterms:W3CDTF">2024-03-11T14:02:36Z</dcterms:modified>
</cp:coreProperties>
</file>